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3.xml" ContentType="application/vnd.openxmlformats-officedocument.presentationml.notesSlide+xml"/>
  <Override PartName="/ppt/notesSlides/notesSlide25.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3.xml" ContentType="application/vnd.openxmlformats-officedocument.presentationml.tags+xml"/>
  <Override PartName="/ppt/tags/tag10.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2.xml" ContentType="application/vnd.openxmlformats-officedocument.presentationml.tags+xml"/>
  <Override PartName="/ppt/tags/tag7.xml" ContentType="application/vnd.openxmlformats-officedocument.presentationml.tags+xml"/>
  <Override PartName="/ppt/tags/tag9.xml" ContentType="application/vnd.openxmlformats-officedocument.presentationml.tags+xml"/>
  <Override PartName="/ppt/tags/tag11.xml" ContentType="application/vnd.openxmlformats-officedocument.presentationml.tags+xml"/>
  <Override PartName="/ppt/tags/tag6.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55"/>
  </p:notesMasterIdLst>
  <p:sldIdLst>
    <p:sldId id="258" r:id="rId3"/>
    <p:sldId id="359" r:id="rId4"/>
    <p:sldId id="360" r:id="rId5"/>
    <p:sldId id="338" r:id="rId6"/>
    <p:sldId id="261" r:id="rId7"/>
    <p:sldId id="343" r:id="rId8"/>
    <p:sldId id="344" r:id="rId9"/>
    <p:sldId id="346" r:id="rId10"/>
    <p:sldId id="345" r:id="rId11"/>
    <p:sldId id="262" r:id="rId12"/>
    <p:sldId id="263" r:id="rId13"/>
    <p:sldId id="264" r:id="rId14"/>
    <p:sldId id="265" r:id="rId15"/>
    <p:sldId id="266" r:id="rId16"/>
    <p:sldId id="268" r:id="rId17"/>
    <p:sldId id="339" r:id="rId18"/>
    <p:sldId id="296" r:id="rId19"/>
    <p:sldId id="356" r:id="rId20"/>
    <p:sldId id="357" r:id="rId21"/>
    <p:sldId id="298" r:id="rId22"/>
    <p:sldId id="348" r:id="rId23"/>
    <p:sldId id="301" r:id="rId24"/>
    <p:sldId id="350" r:id="rId25"/>
    <p:sldId id="349" r:id="rId26"/>
    <p:sldId id="332" r:id="rId27"/>
    <p:sldId id="352" r:id="rId28"/>
    <p:sldId id="333" r:id="rId29"/>
    <p:sldId id="347" r:id="rId30"/>
    <p:sldId id="335" r:id="rId31"/>
    <p:sldId id="307" r:id="rId32"/>
    <p:sldId id="353" r:id="rId33"/>
    <p:sldId id="358" r:id="rId34"/>
    <p:sldId id="354" r:id="rId35"/>
    <p:sldId id="355" r:id="rId36"/>
    <p:sldId id="305" r:id="rId37"/>
    <p:sldId id="306" r:id="rId38"/>
    <p:sldId id="309" r:id="rId39"/>
    <p:sldId id="310" r:id="rId40"/>
    <p:sldId id="311" r:id="rId41"/>
    <p:sldId id="312" r:id="rId42"/>
    <p:sldId id="317" r:id="rId43"/>
    <p:sldId id="319" r:id="rId44"/>
    <p:sldId id="324" r:id="rId45"/>
    <p:sldId id="325" r:id="rId46"/>
    <p:sldId id="321" r:id="rId47"/>
    <p:sldId id="326" r:id="rId48"/>
    <p:sldId id="328" r:id="rId49"/>
    <p:sldId id="329" r:id="rId50"/>
    <p:sldId id="330" r:id="rId51"/>
    <p:sldId id="331" r:id="rId52"/>
    <p:sldId id="269" r:id="rId53"/>
    <p:sldId id="270" r:id="rId5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nd Räffle" initials="BR" lastIdx="1" clrIdx="0">
    <p:extLst>
      <p:ext uri="{19B8F6BF-5375-455C-9EA6-DF929625EA0E}">
        <p15:presenceInfo xmlns:p15="http://schemas.microsoft.com/office/powerpoint/2012/main" userId="7e47030d4c01ea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32" autoAdjust="0"/>
    <p:restoredTop sz="94227" autoAdjust="0"/>
  </p:normalViewPr>
  <p:slideViewPr>
    <p:cSldViewPr snapToGrid="0">
      <p:cViewPr varScale="1">
        <p:scale>
          <a:sx n="69" d="100"/>
          <a:sy n="69" d="100"/>
        </p:scale>
        <p:origin x="1301"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63"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customXml" Target="../customXml/item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D73E5D-AD28-49ED-8449-E92C8F6A05D7}" type="datetimeFigureOut">
              <a:rPr lang="de-DE" smtClean="0"/>
              <a:t>03.01.2026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E020B5-CD7F-49EB-905F-A3F6BF262811}" type="slidenum">
              <a:rPr lang="de-DE" smtClean="0"/>
              <a:t>‹Nr.›</a:t>
            </a:fld>
            <a:endParaRPr lang="de-DE"/>
          </a:p>
        </p:txBody>
      </p:sp>
    </p:spTree>
    <p:extLst>
      <p:ext uri="{BB962C8B-B14F-4D97-AF65-F5344CB8AC3E}">
        <p14:creationId xmlns:p14="http://schemas.microsoft.com/office/powerpoint/2010/main" val="3747003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allen Fahrzeugführenden ist die Qualifikation Gruppenführer erforderlich</a:t>
            </a:r>
          </a:p>
          <a:p>
            <a:endParaRPr lang="de-DE" dirty="0"/>
          </a:p>
          <a:p>
            <a:r>
              <a:rPr lang="de-DE" dirty="0"/>
              <a:t>Bei Löschfahrzeugen sollten soweit möglich bei Brandeinsätzen 4 Einsatzkräfte mit der Ausbildung Atemschutzgeräteträger mitfahren.</a:t>
            </a:r>
          </a:p>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958C82-1522-084C-9BFE-841733B9AF1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9059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958C82-1522-084C-9BFE-841733B9AF1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5397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958C82-1522-084C-9BFE-841733B9AF1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4034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958C82-1522-084C-9BFE-841733B9AF1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9142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958C82-1522-084C-9BFE-841733B9AF1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653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1024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FA555F-5342-47B0-9973-2E6B2861FA3D}" type="slidenum">
              <a:rPr lang="de-DE" altLang="de-DE">
                <a:latin typeface="Calibri" panose="020F0502020204030204" pitchFamily="34" charset="0"/>
              </a:rPr>
              <a:pPr/>
              <a:t>25</a:t>
            </a:fld>
            <a:endParaRPr lang="de-DE" altLang="de-DE">
              <a:latin typeface="Calibri" panose="020F0502020204030204" pitchFamily="34" charset="0"/>
            </a:endParaRPr>
          </a:p>
        </p:txBody>
      </p:sp>
    </p:spTree>
    <p:extLst>
      <p:ext uri="{BB962C8B-B14F-4D97-AF65-F5344CB8AC3E}">
        <p14:creationId xmlns:p14="http://schemas.microsoft.com/office/powerpoint/2010/main" val="2086967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958C82-1522-084C-9BFE-841733B9AF1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9444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958C82-1522-084C-9BFE-841733B9AF1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8230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altLang="de-DE"/>
          </a:p>
        </p:txBody>
      </p:sp>
      <p:sp>
        <p:nvSpPr>
          <p:cNvPr id="8090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7C619C4-FBC4-4785-8A5D-E257D168F1DC}" type="slidenum">
              <a:rPr lang="de-DE" altLang="de-DE"/>
              <a:pPr/>
              <a:t>35</a:t>
            </a:fld>
            <a:endParaRPr lang="de-DE" altLang="de-DE"/>
          </a:p>
        </p:txBody>
      </p:sp>
    </p:spTree>
    <p:extLst>
      <p:ext uri="{BB962C8B-B14F-4D97-AF65-F5344CB8AC3E}">
        <p14:creationId xmlns:p14="http://schemas.microsoft.com/office/powerpoint/2010/main" val="2301784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altLang="de-DE"/>
          </a:p>
        </p:txBody>
      </p:sp>
      <p:sp>
        <p:nvSpPr>
          <p:cNvPr id="819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2B8832C-971C-4858-8EF2-4CB4D17848FF}" type="slidenum">
              <a:rPr lang="de-DE" altLang="de-DE"/>
              <a:pPr/>
              <a:t>36</a:t>
            </a:fld>
            <a:endParaRPr lang="de-DE" altLang="de-DE"/>
          </a:p>
        </p:txBody>
      </p:sp>
    </p:spTree>
    <p:extLst>
      <p:ext uri="{BB962C8B-B14F-4D97-AF65-F5344CB8AC3E}">
        <p14:creationId xmlns:p14="http://schemas.microsoft.com/office/powerpoint/2010/main" val="2731681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altLang="de-DE"/>
          </a:p>
        </p:txBody>
      </p:sp>
      <p:sp>
        <p:nvSpPr>
          <p:cNvPr id="839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B434EA7-6C0A-4D71-8434-8D23B2EA36BD}" type="slidenum">
              <a:rPr lang="de-DE" altLang="de-DE"/>
              <a:pPr/>
              <a:t>38</a:t>
            </a:fld>
            <a:endParaRPr lang="de-DE" altLang="de-DE"/>
          </a:p>
        </p:txBody>
      </p:sp>
    </p:spTree>
    <p:extLst>
      <p:ext uri="{BB962C8B-B14F-4D97-AF65-F5344CB8AC3E}">
        <p14:creationId xmlns:p14="http://schemas.microsoft.com/office/powerpoint/2010/main" val="239558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Wasser – Als Hauptlöschmittel wird bei allen Löschfahrzeugen bis auf TSF im Löschmittelbehälter mitgeführt </a:t>
            </a:r>
          </a:p>
          <a:p>
            <a:endParaRPr lang="de-DE" dirty="0"/>
          </a:p>
          <a:p>
            <a:r>
              <a:rPr lang="de-DE" dirty="0"/>
              <a:t>Schaummittel : Zur Erzeugung von Löschschaum wird Schaummittel z.B. in Kanistern oder festeigebauten Behältern als Sonderlöschmittel mitgeführt.</a:t>
            </a:r>
          </a:p>
          <a:p>
            <a:endParaRPr lang="de-DE" dirty="0"/>
          </a:p>
          <a:p>
            <a:r>
              <a:rPr lang="de-DE" dirty="0"/>
              <a:t>Pulver : Bei den Standartlöschfahrzeugen meist in Feuerlöschern – kann aber auch in größeren Mengen in Sonderfahrzeugen vorhanden sein.</a:t>
            </a:r>
          </a:p>
          <a:p>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Kohlendioxid : Bei den Standartlöschfahrzeugen meist in Feuerlöschern – kann aber auch in größeren Mengen in Sonderfahrzeugen vorhanden sein.</a:t>
            </a:r>
          </a:p>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958C82-1522-084C-9BFE-841733B9AF1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6367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altLang="de-DE"/>
          </a:p>
        </p:txBody>
      </p:sp>
      <p:sp>
        <p:nvSpPr>
          <p:cNvPr id="849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CFF3666-7FFE-4D7C-B505-67EF3BCA5C8B}" type="slidenum">
              <a:rPr lang="de-DE" altLang="de-DE"/>
              <a:pPr/>
              <a:t>39</a:t>
            </a:fld>
            <a:endParaRPr lang="de-DE" altLang="de-DE"/>
          </a:p>
        </p:txBody>
      </p:sp>
    </p:spTree>
    <p:extLst>
      <p:ext uri="{BB962C8B-B14F-4D97-AF65-F5344CB8AC3E}">
        <p14:creationId xmlns:p14="http://schemas.microsoft.com/office/powerpoint/2010/main" val="1124718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112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568285-4F8A-4281-9EE6-3E05FD3AECD8}" type="slidenum">
              <a:rPr lang="de-DE" altLang="de-DE">
                <a:latin typeface="Calibri" panose="020F0502020204030204" pitchFamily="34" charset="0"/>
              </a:rPr>
              <a:pPr/>
              <a:t>41</a:t>
            </a:fld>
            <a:endParaRPr lang="de-DE" altLang="de-DE">
              <a:latin typeface="Calibri" panose="020F0502020204030204" pitchFamily="34" charset="0"/>
            </a:endParaRPr>
          </a:p>
        </p:txBody>
      </p:sp>
    </p:spTree>
    <p:extLst>
      <p:ext uri="{BB962C8B-B14F-4D97-AF65-F5344CB8AC3E}">
        <p14:creationId xmlns:p14="http://schemas.microsoft.com/office/powerpoint/2010/main" val="2457683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235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540187-F432-4836-9025-C64D67186ADB}" type="slidenum">
              <a:rPr lang="de-DE" altLang="de-DE">
                <a:latin typeface="Calibri" panose="020F0502020204030204" pitchFamily="34" charset="0"/>
              </a:rPr>
              <a:pPr/>
              <a:t>43</a:t>
            </a:fld>
            <a:endParaRPr lang="de-DE" altLang="de-DE">
              <a:latin typeface="Calibri" panose="020F0502020204030204" pitchFamily="34" charset="0"/>
            </a:endParaRPr>
          </a:p>
        </p:txBody>
      </p:sp>
    </p:spTree>
    <p:extLst>
      <p:ext uri="{BB962C8B-B14F-4D97-AF65-F5344CB8AC3E}">
        <p14:creationId xmlns:p14="http://schemas.microsoft.com/office/powerpoint/2010/main" val="2618659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256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29A213-A8E0-4C1C-8D6A-061F57B952A2}" type="slidenum">
              <a:rPr lang="de-DE" altLang="de-DE">
                <a:latin typeface="Calibri" panose="020F0502020204030204" pitchFamily="34" charset="0"/>
              </a:rPr>
              <a:pPr/>
              <a:t>44</a:t>
            </a:fld>
            <a:endParaRPr lang="de-DE" altLang="de-DE">
              <a:latin typeface="Calibri" panose="020F0502020204030204" pitchFamily="34" charset="0"/>
            </a:endParaRPr>
          </a:p>
        </p:txBody>
      </p:sp>
    </p:spTree>
    <p:extLst>
      <p:ext uri="{BB962C8B-B14F-4D97-AF65-F5344CB8AC3E}">
        <p14:creationId xmlns:p14="http://schemas.microsoft.com/office/powerpoint/2010/main" val="1941394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1741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ABF679-FADB-4422-8EE5-6E01DCC03029}" type="slidenum">
              <a:rPr lang="de-DE" altLang="de-DE">
                <a:latin typeface="Calibri" panose="020F0502020204030204" pitchFamily="34" charset="0"/>
              </a:rPr>
              <a:pPr/>
              <a:t>45</a:t>
            </a:fld>
            <a:endParaRPr lang="de-DE" altLang="de-DE">
              <a:latin typeface="Calibri" panose="020F0502020204030204" pitchFamily="34" charset="0"/>
            </a:endParaRPr>
          </a:p>
        </p:txBody>
      </p:sp>
    </p:spTree>
    <p:extLst>
      <p:ext uri="{BB962C8B-B14F-4D97-AF65-F5344CB8AC3E}">
        <p14:creationId xmlns:p14="http://schemas.microsoft.com/office/powerpoint/2010/main" val="3128005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2765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D7E516-AB17-4B7C-8095-0DAD85442AF9}" type="slidenum">
              <a:rPr lang="de-DE" altLang="de-DE">
                <a:latin typeface="Calibri" panose="020F0502020204030204" pitchFamily="34" charset="0"/>
              </a:rPr>
              <a:pPr/>
              <a:t>46</a:t>
            </a:fld>
            <a:endParaRPr lang="de-DE" altLang="de-DE">
              <a:latin typeface="Calibri" panose="020F0502020204030204" pitchFamily="34" charset="0"/>
            </a:endParaRPr>
          </a:p>
        </p:txBody>
      </p:sp>
    </p:spTree>
    <p:extLst>
      <p:ext uri="{BB962C8B-B14F-4D97-AF65-F5344CB8AC3E}">
        <p14:creationId xmlns:p14="http://schemas.microsoft.com/office/powerpoint/2010/main" val="12730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317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4241AA-2D87-4BA0-A0F7-0EEF1B867207}" type="slidenum">
              <a:rPr lang="de-DE" altLang="de-DE">
                <a:latin typeface="Calibri" panose="020F0502020204030204" pitchFamily="34" charset="0"/>
              </a:rPr>
              <a:pPr/>
              <a:t>47</a:t>
            </a:fld>
            <a:endParaRPr lang="de-DE" altLang="de-DE">
              <a:latin typeface="Calibri" panose="020F0502020204030204" pitchFamily="34" charset="0"/>
            </a:endParaRPr>
          </a:p>
        </p:txBody>
      </p:sp>
    </p:spTree>
    <p:extLst>
      <p:ext uri="{BB962C8B-B14F-4D97-AF65-F5344CB8AC3E}">
        <p14:creationId xmlns:p14="http://schemas.microsoft.com/office/powerpoint/2010/main" val="2742646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1229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20AAED-8D70-43C5-997D-42587E8D7807}" type="slidenum">
              <a:rPr lang="de-DE" altLang="de-DE">
                <a:latin typeface="Calibri" panose="020F0502020204030204" pitchFamily="34" charset="0"/>
              </a:rPr>
              <a:pPr/>
              <a:t>48</a:t>
            </a:fld>
            <a:endParaRPr lang="de-DE" altLang="de-DE">
              <a:latin typeface="Calibri" panose="020F0502020204030204" pitchFamily="34" charset="0"/>
            </a:endParaRPr>
          </a:p>
        </p:txBody>
      </p:sp>
    </p:spTree>
    <p:extLst>
      <p:ext uri="{BB962C8B-B14F-4D97-AF65-F5344CB8AC3E}">
        <p14:creationId xmlns:p14="http://schemas.microsoft.com/office/powerpoint/2010/main" val="4194117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958C82-1522-084C-9BFE-841733B9AF1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4595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958C82-1522-084C-9BFE-841733B9AF1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8529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altLang="de-DE"/>
          </a:p>
        </p:txBody>
      </p:sp>
      <p:sp>
        <p:nvSpPr>
          <p:cNvPr id="204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B6A5F43-0391-4AFB-83BD-AED8CE6DE314}" type="slidenum">
              <a:rPr lang="de-DE" altLang="de-DE"/>
              <a:pPr/>
              <a:t>11</a:t>
            </a:fld>
            <a:endParaRPr lang="de-DE" altLang="de-DE"/>
          </a:p>
        </p:txBody>
      </p:sp>
    </p:spTree>
    <p:extLst>
      <p:ext uri="{BB962C8B-B14F-4D97-AF65-F5344CB8AC3E}">
        <p14:creationId xmlns:p14="http://schemas.microsoft.com/office/powerpoint/2010/main" val="3761264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altLang="de-DE"/>
          </a:p>
        </p:txBody>
      </p:sp>
      <p:sp>
        <p:nvSpPr>
          <p:cNvPr id="215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2E7C76A-8D00-4671-A5B6-E4250D9FCEB4}" type="slidenum">
              <a:rPr lang="de-DE" altLang="de-DE"/>
              <a:pPr/>
              <a:t>15</a:t>
            </a:fld>
            <a:endParaRPr lang="de-DE" altLang="de-DE"/>
          </a:p>
        </p:txBody>
      </p:sp>
    </p:spTree>
    <p:extLst>
      <p:ext uri="{BB962C8B-B14F-4D97-AF65-F5344CB8AC3E}">
        <p14:creationId xmlns:p14="http://schemas.microsoft.com/office/powerpoint/2010/main" val="2563266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5E020B5-CD7F-49EB-905F-A3F6BF262811}" type="slidenum">
              <a:rPr lang="de-DE" smtClean="0"/>
              <a:t>16</a:t>
            </a:fld>
            <a:endParaRPr lang="de-DE"/>
          </a:p>
        </p:txBody>
      </p:sp>
    </p:spTree>
    <p:extLst>
      <p:ext uri="{BB962C8B-B14F-4D97-AF65-F5344CB8AC3E}">
        <p14:creationId xmlns:p14="http://schemas.microsoft.com/office/powerpoint/2010/main" val="2117135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958C82-1522-084C-9BFE-841733B9AF1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1687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958C82-1522-084C-9BFE-841733B9AF1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8415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A1C4DF76-D93D-48E3-BA55-37997DD61688}" type="datetimeFigureOut">
              <a:rPr lang="de-DE" smtClean="0"/>
              <a:t>03.01.2026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CA20AF6-0463-4339-A90C-039ADAB29B3B}" type="slidenum">
              <a:rPr lang="de-DE" smtClean="0"/>
              <a:t>‹Nr.›</a:t>
            </a:fld>
            <a:endParaRPr lang="de-DE"/>
          </a:p>
        </p:txBody>
      </p:sp>
    </p:spTree>
    <p:extLst>
      <p:ext uri="{BB962C8B-B14F-4D97-AF65-F5344CB8AC3E}">
        <p14:creationId xmlns:p14="http://schemas.microsoft.com/office/powerpoint/2010/main" val="2391255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1C4DF76-D93D-48E3-BA55-37997DD61688}" type="datetimeFigureOut">
              <a:rPr lang="de-DE" smtClean="0"/>
              <a:t>03.01.2026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CA20AF6-0463-4339-A90C-039ADAB29B3B}" type="slidenum">
              <a:rPr lang="de-DE" smtClean="0"/>
              <a:t>‹Nr.›</a:t>
            </a:fld>
            <a:endParaRPr lang="de-DE"/>
          </a:p>
        </p:txBody>
      </p:sp>
    </p:spTree>
    <p:extLst>
      <p:ext uri="{BB962C8B-B14F-4D97-AF65-F5344CB8AC3E}">
        <p14:creationId xmlns:p14="http://schemas.microsoft.com/office/powerpoint/2010/main" val="1594460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1C4DF76-D93D-48E3-BA55-37997DD61688}" type="datetimeFigureOut">
              <a:rPr lang="de-DE" smtClean="0"/>
              <a:t>03.01.2026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CA20AF6-0463-4339-A90C-039ADAB29B3B}" type="slidenum">
              <a:rPr lang="de-DE" smtClean="0"/>
              <a:t>‹Nr.›</a:t>
            </a:fld>
            <a:endParaRPr lang="de-DE"/>
          </a:p>
        </p:txBody>
      </p:sp>
    </p:spTree>
    <p:extLst>
      <p:ext uri="{BB962C8B-B14F-4D97-AF65-F5344CB8AC3E}">
        <p14:creationId xmlns:p14="http://schemas.microsoft.com/office/powerpoint/2010/main" val="2007331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yp_1_Zweizeilig">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2159000" y="2133601"/>
            <a:ext cx="9205384" cy="4175125"/>
          </a:xfrm>
          <a:prstGeom prst="rect">
            <a:avLst/>
          </a:prstGeom>
          <a:solidFill>
            <a:schemeClr val="bg1">
              <a:alpha val="70195"/>
            </a:schemeClr>
          </a:solidFill>
          <a:ln w="9525">
            <a:noFill/>
            <a:miter lim="800000"/>
            <a:headEnd/>
            <a:tailEnd/>
          </a:ln>
        </p:spPr>
        <p:txBody>
          <a:bodyPr wrap="none" anchor="ctr"/>
          <a:lstStyle/>
          <a:p>
            <a:pPr algn="ctr" fontAlgn="auto">
              <a:spcBef>
                <a:spcPts val="0"/>
              </a:spcBef>
              <a:spcAft>
                <a:spcPts val="0"/>
              </a:spcAft>
              <a:defRPr/>
            </a:pPr>
            <a:endParaRPr lang="de-DE" sz="1800">
              <a:solidFill>
                <a:schemeClr val="bg1"/>
              </a:solidFill>
              <a:latin typeface="+mn-lt"/>
            </a:endParaRPr>
          </a:p>
        </p:txBody>
      </p:sp>
      <p:sp>
        <p:nvSpPr>
          <p:cNvPr id="5" name="Rectangle 5"/>
          <p:cNvSpPr>
            <a:spLocks noChangeArrowheads="1"/>
          </p:cNvSpPr>
          <p:nvPr userDrawn="1"/>
        </p:nvSpPr>
        <p:spPr bwMode="auto">
          <a:xfrm>
            <a:off x="2252134" y="6313489"/>
            <a:ext cx="9215967" cy="71437"/>
          </a:xfrm>
          <a:prstGeom prst="rect">
            <a:avLst/>
          </a:prstGeom>
          <a:solidFill>
            <a:schemeClr val="tx1"/>
          </a:solidFill>
          <a:ln w="9525">
            <a:solidFill>
              <a:schemeClr val="tx1"/>
            </a:solidFill>
            <a:miter lim="800000"/>
            <a:headEnd/>
            <a:tailEnd/>
          </a:ln>
        </p:spPr>
        <p:txBody>
          <a:bodyPr wrap="none" anchor="ctr"/>
          <a:lstStyle/>
          <a:p>
            <a:pPr fontAlgn="auto">
              <a:spcBef>
                <a:spcPts val="0"/>
              </a:spcBef>
              <a:spcAft>
                <a:spcPts val="0"/>
              </a:spcAft>
              <a:defRPr/>
            </a:pPr>
            <a:endParaRPr lang="de-DE" sz="1800">
              <a:latin typeface="+mn-lt"/>
            </a:endParaRPr>
          </a:p>
        </p:txBody>
      </p:sp>
      <p:sp>
        <p:nvSpPr>
          <p:cNvPr id="6" name="Rectangle 6"/>
          <p:cNvSpPr>
            <a:spLocks noChangeArrowheads="1"/>
          </p:cNvSpPr>
          <p:nvPr userDrawn="1"/>
        </p:nvSpPr>
        <p:spPr bwMode="auto">
          <a:xfrm rot="16200000">
            <a:off x="9368633" y="4209258"/>
            <a:ext cx="4103687" cy="95249"/>
          </a:xfrm>
          <a:prstGeom prst="rect">
            <a:avLst/>
          </a:prstGeom>
          <a:solidFill>
            <a:schemeClr val="tx1"/>
          </a:solidFill>
          <a:ln w="9525">
            <a:solidFill>
              <a:schemeClr val="tx1"/>
            </a:solidFill>
            <a:miter lim="800000"/>
            <a:headEnd/>
            <a:tailEnd/>
          </a:ln>
        </p:spPr>
        <p:txBody>
          <a:bodyPr wrap="none" anchor="ctr"/>
          <a:lstStyle/>
          <a:p>
            <a:pPr fontAlgn="auto">
              <a:spcBef>
                <a:spcPts val="0"/>
              </a:spcBef>
              <a:spcAft>
                <a:spcPts val="0"/>
              </a:spcAft>
              <a:defRPr/>
            </a:pPr>
            <a:endParaRPr lang="de-DE" sz="1800">
              <a:latin typeface="+mn-lt"/>
            </a:endParaRPr>
          </a:p>
        </p:txBody>
      </p:sp>
      <p:grpSp>
        <p:nvGrpSpPr>
          <p:cNvPr id="7" name="Group 38"/>
          <p:cNvGrpSpPr>
            <a:grpSpLocks/>
          </p:cNvGrpSpPr>
          <p:nvPr userDrawn="1"/>
        </p:nvGrpSpPr>
        <p:grpSpPr bwMode="auto">
          <a:xfrm>
            <a:off x="2063751" y="846139"/>
            <a:ext cx="9601200" cy="1152525"/>
            <a:chOff x="975" y="533"/>
            <a:chExt cx="4536" cy="726"/>
          </a:xfrm>
        </p:grpSpPr>
        <p:sp>
          <p:nvSpPr>
            <p:cNvPr id="8" name="Oval 39"/>
            <p:cNvSpPr>
              <a:spLocks noChangeArrowheads="1"/>
            </p:cNvSpPr>
            <p:nvPr/>
          </p:nvSpPr>
          <p:spPr bwMode="auto">
            <a:xfrm>
              <a:off x="4752" y="533"/>
              <a:ext cx="759" cy="724"/>
            </a:xfrm>
            <a:prstGeom prst="ellipse">
              <a:avLst/>
            </a:prstGeom>
            <a:solidFill>
              <a:srgbClr val="F38B19"/>
            </a:solidFill>
            <a:ln w="9525">
              <a:noFill/>
              <a:round/>
              <a:headEnd/>
              <a:tailEnd/>
            </a:ln>
            <a:effectLst/>
          </p:spPr>
          <p:txBody>
            <a:bodyPr wrap="none" anchor="ctr"/>
            <a:lstStyle/>
            <a:p>
              <a:pPr algn="ctr" fontAlgn="auto">
                <a:spcBef>
                  <a:spcPts val="0"/>
                </a:spcBef>
                <a:spcAft>
                  <a:spcPts val="0"/>
                </a:spcAft>
                <a:defRPr/>
              </a:pPr>
              <a:endParaRPr lang="de-DE" sz="1800">
                <a:latin typeface="+mn-lt"/>
              </a:endParaRPr>
            </a:p>
          </p:txBody>
        </p:sp>
        <p:sp>
          <p:nvSpPr>
            <p:cNvPr id="9" name="Rectangle 40"/>
            <p:cNvSpPr>
              <a:spLocks noChangeArrowheads="1"/>
            </p:cNvSpPr>
            <p:nvPr/>
          </p:nvSpPr>
          <p:spPr bwMode="auto">
            <a:xfrm>
              <a:off x="1338" y="533"/>
              <a:ext cx="3810" cy="726"/>
            </a:xfrm>
            <a:prstGeom prst="rect">
              <a:avLst/>
            </a:prstGeom>
            <a:solidFill>
              <a:srgbClr val="F38B19"/>
            </a:solidFill>
            <a:ln w="9525">
              <a:noFill/>
              <a:miter lim="800000"/>
              <a:headEnd/>
              <a:tailEnd/>
            </a:ln>
            <a:effectLst/>
          </p:spPr>
          <p:txBody>
            <a:bodyPr wrap="none" anchor="ctr"/>
            <a:lstStyle/>
            <a:p>
              <a:pPr fontAlgn="auto">
                <a:spcBef>
                  <a:spcPts val="0"/>
                </a:spcBef>
                <a:spcAft>
                  <a:spcPts val="0"/>
                </a:spcAft>
                <a:defRPr/>
              </a:pPr>
              <a:endParaRPr lang="de-DE" sz="1800">
                <a:latin typeface="+mn-lt"/>
              </a:endParaRPr>
            </a:p>
          </p:txBody>
        </p:sp>
        <p:sp>
          <p:nvSpPr>
            <p:cNvPr id="10" name="Oval 41"/>
            <p:cNvSpPr>
              <a:spLocks noChangeArrowheads="1"/>
            </p:cNvSpPr>
            <p:nvPr/>
          </p:nvSpPr>
          <p:spPr bwMode="auto">
            <a:xfrm>
              <a:off x="975" y="533"/>
              <a:ext cx="759" cy="724"/>
            </a:xfrm>
            <a:prstGeom prst="ellipse">
              <a:avLst/>
            </a:prstGeom>
            <a:solidFill>
              <a:srgbClr val="F38B19"/>
            </a:solidFill>
            <a:ln w="9525">
              <a:noFill/>
              <a:round/>
              <a:headEnd/>
              <a:tailEnd/>
            </a:ln>
            <a:effectLst/>
          </p:spPr>
          <p:txBody>
            <a:bodyPr wrap="none" anchor="ctr"/>
            <a:lstStyle/>
            <a:p>
              <a:pPr algn="ctr" fontAlgn="auto">
                <a:spcBef>
                  <a:spcPts val="0"/>
                </a:spcBef>
                <a:spcAft>
                  <a:spcPts val="0"/>
                </a:spcAft>
                <a:defRPr/>
              </a:pPr>
              <a:endParaRPr lang="de-DE" sz="1800">
                <a:latin typeface="+mn-lt"/>
              </a:endParaRPr>
            </a:p>
          </p:txBody>
        </p:sp>
      </p:grpSp>
      <p:pic>
        <p:nvPicPr>
          <p:cNvPr id="11" name="Picture 12" descr="Logo_fragezeic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9185" y="692150"/>
            <a:ext cx="2112433"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12" name="Inhaltsplatzhalter 11"/>
          <p:cNvSpPr>
            <a:spLocks noGrp="1"/>
          </p:cNvSpPr>
          <p:nvPr>
            <p:ph sz="quarter" idx="10"/>
          </p:nvPr>
        </p:nvSpPr>
        <p:spPr>
          <a:xfrm>
            <a:off x="2447595" y="836712"/>
            <a:ext cx="9025003" cy="1144489"/>
          </a:xfrm>
          <a:effectLst>
            <a:outerShdw dist="35560" dir="2700000" algn="ctr" rotWithShape="0">
              <a:schemeClr val="tx1"/>
            </a:outerShdw>
          </a:effectLst>
        </p:spPr>
        <p:txBody>
          <a:bodyPr anchor="ctr">
            <a:normAutofit/>
          </a:bodyPr>
          <a:lstStyle>
            <a:lvl1pPr>
              <a:buNone/>
              <a:defRPr sz="2800" b="1" baseline="0">
                <a:solidFill>
                  <a:schemeClr val="bg1"/>
                </a:solidFill>
                <a:latin typeface="Arial" pitchFamily="34" charset="0"/>
                <a:cs typeface="Arial" pitchFamily="34" charset="0"/>
              </a:defRPr>
            </a:lvl1pPr>
          </a:lstStyle>
          <a:p>
            <a:pPr lvl="0"/>
            <a:r>
              <a:rPr lang="de-DE"/>
              <a:t>Textmasterformate durch Klicken bearbeiten</a:t>
            </a:r>
          </a:p>
        </p:txBody>
      </p:sp>
    </p:spTree>
    <p:extLst>
      <p:ext uri="{BB962C8B-B14F-4D97-AF65-F5344CB8AC3E}">
        <p14:creationId xmlns:p14="http://schemas.microsoft.com/office/powerpoint/2010/main" val="3261067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yp_2">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431801" y="1196975"/>
            <a:ext cx="11233151" cy="5111750"/>
          </a:xfrm>
          <a:prstGeom prst="rect">
            <a:avLst/>
          </a:prstGeom>
          <a:solidFill>
            <a:schemeClr val="bg1">
              <a:alpha val="70000"/>
            </a:schemeClr>
          </a:solidFill>
          <a:ln w="9525">
            <a:noFill/>
            <a:miter lim="800000"/>
            <a:headEnd/>
            <a:tailEnd/>
          </a:ln>
          <a:effectLst/>
        </p:spPr>
        <p:txBody>
          <a:bodyPr wrap="none" anchor="ctr"/>
          <a:lstStyle/>
          <a:p>
            <a:pPr algn="ctr" fontAlgn="auto">
              <a:spcBef>
                <a:spcPts val="0"/>
              </a:spcBef>
              <a:spcAft>
                <a:spcPts val="0"/>
              </a:spcAft>
              <a:defRPr/>
            </a:pPr>
            <a:endParaRPr lang="de-DE" sz="1800">
              <a:solidFill>
                <a:schemeClr val="bg1"/>
              </a:solidFill>
              <a:latin typeface="+mn-lt"/>
            </a:endParaRPr>
          </a:p>
        </p:txBody>
      </p:sp>
      <p:sp>
        <p:nvSpPr>
          <p:cNvPr id="5" name="Rectangle 4"/>
          <p:cNvSpPr>
            <a:spLocks noChangeArrowheads="1"/>
          </p:cNvSpPr>
          <p:nvPr userDrawn="1"/>
        </p:nvSpPr>
        <p:spPr bwMode="auto">
          <a:xfrm>
            <a:off x="527051" y="6308726"/>
            <a:ext cx="11233149" cy="73025"/>
          </a:xfrm>
          <a:prstGeom prst="rect">
            <a:avLst/>
          </a:prstGeom>
          <a:solidFill>
            <a:schemeClr val="tx1"/>
          </a:solidFill>
          <a:ln w="9525">
            <a:solidFill>
              <a:schemeClr val="tx1"/>
            </a:solidFill>
            <a:miter lim="800000"/>
            <a:headEnd/>
            <a:tailEnd/>
          </a:ln>
          <a:effectLst/>
        </p:spPr>
        <p:txBody>
          <a:bodyPr wrap="none" anchor="ctr"/>
          <a:lstStyle/>
          <a:p>
            <a:pPr fontAlgn="auto">
              <a:spcBef>
                <a:spcPts val="0"/>
              </a:spcBef>
              <a:spcAft>
                <a:spcPts val="0"/>
              </a:spcAft>
              <a:defRPr/>
            </a:pPr>
            <a:endParaRPr lang="de-DE" sz="1800">
              <a:latin typeface="+mn-lt"/>
            </a:endParaRPr>
          </a:p>
        </p:txBody>
      </p:sp>
      <p:sp>
        <p:nvSpPr>
          <p:cNvPr id="6" name="Rectangle 5"/>
          <p:cNvSpPr>
            <a:spLocks noChangeArrowheads="1"/>
          </p:cNvSpPr>
          <p:nvPr userDrawn="1"/>
        </p:nvSpPr>
        <p:spPr bwMode="auto">
          <a:xfrm rot="16200000">
            <a:off x="9048751" y="3597275"/>
            <a:ext cx="5327650" cy="95249"/>
          </a:xfrm>
          <a:prstGeom prst="rect">
            <a:avLst/>
          </a:prstGeom>
          <a:solidFill>
            <a:schemeClr val="tx1"/>
          </a:solidFill>
          <a:ln w="9525">
            <a:solidFill>
              <a:schemeClr val="tx1"/>
            </a:solidFill>
            <a:miter lim="800000"/>
            <a:headEnd/>
            <a:tailEnd/>
          </a:ln>
          <a:effectLst/>
        </p:spPr>
        <p:txBody>
          <a:bodyPr wrap="none" anchor="ctr"/>
          <a:lstStyle/>
          <a:p>
            <a:pPr fontAlgn="auto">
              <a:spcBef>
                <a:spcPts val="0"/>
              </a:spcBef>
              <a:spcAft>
                <a:spcPts val="0"/>
              </a:spcAft>
              <a:defRPr/>
            </a:pPr>
            <a:endParaRPr lang="de-DE" sz="1800">
              <a:latin typeface="+mn-lt"/>
            </a:endParaRPr>
          </a:p>
        </p:txBody>
      </p:sp>
      <p:pic>
        <p:nvPicPr>
          <p:cNvPr id="7" name="Picture 7" descr="Logo_i"/>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2301" y="1295400"/>
            <a:ext cx="2112433"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userDrawn="1"/>
        </p:nvSpPr>
        <p:spPr bwMode="auto">
          <a:xfrm>
            <a:off x="431800" y="773113"/>
            <a:ext cx="11228917" cy="431800"/>
          </a:xfrm>
          <a:prstGeom prst="rect">
            <a:avLst/>
          </a:prstGeom>
          <a:solidFill>
            <a:srgbClr val="E60000"/>
          </a:solidFill>
          <a:ln w="9525">
            <a:noFill/>
            <a:miter lim="800000"/>
            <a:headEnd/>
            <a:tailEnd/>
          </a:ln>
          <a:effectLst/>
        </p:spPr>
        <p:txBody>
          <a:bodyPr wrap="none" anchor="ctr"/>
          <a:lstStyle/>
          <a:p>
            <a:pPr algn="ctr" fontAlgn="auto">
              <a:spcBef>
                <a:spcPts val="0"/>
              </a:spcBef>
              <a:spcAft>
                <a:spcPts val="0"/>
              </a:spcAft>
              <a:defRPr/>
            </a:pPr>
            <a:endParaRPr lang="de-DE" sz="2400">
              <a:solidFill>
                <a:schemeClr val="bg1"/>
              </a:solidFill>
              <a:latin typeface="+mn-lt"/>
            </a:endParaRPr>
          </a:p>
        </p:txBody>
      </p:sp>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12" name="Inhaltsplatzhalter 11"/>
          <p:cNvSpPr>
            <a:spLocks noGrp="1"/>
          </p:cNvSpPr>
          <p:nvPr>
            <p:ph sz="quarter" idx="10"/>
          </p:nvPr>
        </p:nvSpPr>
        <p:spPr>
          <a:xfrm>
            <a:off x="431371" y="773172"/>
            <a:ext cx="11233248" cy="432048"/>
          </a:xfrm>
          <a:effectLst/>
        </p:spPr>
        <p:txBody>
          <a:bodyPr anchor="ctr">
            <a:normAutofit/>
          </a:bodyPr>
          <a:lstStyle>
            <a:lvl1pPr algn="ctr">
              <a:buNone/>
              <a:defRPr sz="2200" b="1">
                <a:solidFill>
                  <a:schemeClr val="bg1"/>
                </a:solidFill>
                <a:latin typeface="Arial" pitchFamily="34" charset="0"/>
                <a:cs typeface="Arial" pitchFamily="34" charset="0"/>
              </a:defRPr>
            </a:lvl1pPr>
          </a:lstStyle>
          <a:p>
            <a:pPr lvl="0"/>
            <a:r>
              <a:rPr lang="de-DE"/>
              <a:t>Textmasterformate durch Klicken bearbeiten</a:t>
            </a:r>
          </a:p>
        </p:txBody>
      </p:sp>
    </p:spTree>
    <p:extLst>
      <p:ext uri="{BB962C8B-B14F-4D97-AF65-F5344CB8AC3E}">
        <p14:creationId xmlns:p14="http://schemas.microsoft.com/office/powerpoint/2010/main" val="112466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yp_1_Einzeilig">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1968501" y="835026"/>
            <a:ext cx="9791700" cy="720725"/>
            <a:chOff x="930" y="527"/>
            <a:chExt cx="4626" cy="454"/>
          </a:xfrm>
        </p:grpSpPr>
        <p:sp>
          <p:nvSpPr>
            <p:cNvPr id="5" name="Oval 8"/>
            <p:cNvSpPr>
              <a:spLocks noChangeArrowheads="1"/>
            </p:cNvSpPr>
            <p:nvPr/>
          </p:nvSpPr>
          <p:spPr bwMode="auto">
            <a:xfrm>
              <a:off x="930" y="527"/>
              <a:ext cx="453" cy="453"/>
            </a:xfrm>
            <a:prstGeom prst="ellipse">
              <a:avLst/>
            </a:prstGeom>
            <a:solidFill>
              <a:srgbClr val="F38B19"/>
            </a:solidFill>
            <a:ln w="9525">
              <a:noFill/>
              <a:round/>
              <a:headEnd/>
              <a:tailEnd/>
            </a:ln>
          </p:spPr>
          <p:txBody>
            <a:bodyPr wrap="none" anchor="ctr"/>
            <a:lstStyle/>
            <a:p>
              <a:pPr fontAlgn="auto">
                <a:spcBef>
                  <a:spcPts val="0"/>
                </a:spcBef>
                <a:spcAft>
                  <a:spcPts val="0"/>
                </a:spcAft>
                <a:defRPr/>
              </a:pPr>
              <a:endParaRPr lang="de-DE" sz="1800">
                <a:latin typeface="+mn-lt"/>
              </a:endParaRPr>
            </a:p>
          </p:txBody>
        </p:sp>
        <p:sp>
          <p:nvSpPr>
            <p:cNvPr id="6" name="Oval 9"/>
            <p:cNvSpPr>
              <a:spLocks noChangeArrowheads="1"/>
            </p:cNvSpPr>
            <p:nvPr/>
          </p:nvSpPr>
          <p:spPr bwMode="auto">
            <a:xfrm>
              <a:off x="5103" y="527"/>
              <a:ext cx="453" cy="453"/>
            </a:xfrm>
            <a:prstGeom prst="ellipse">
              <a:avLst/>
            </a:prstGeom>
            <a:solidFill>
              <a:srgbClr val="F38B19"/>
            </a:solidFill>
            <a:ln w="9525">
              <a:noFill/>
              <a:round/>
              <a:headEnd/>
              <a:tailEnd/>
            </a:ln>
          </p:spPr>
          <p:txBody>
            <a:bodyPr wrap="none" anchor="ctr"/>
            <a:lstStyle/>
            <a:p>
              <a:pPr algn="ctr" fontAlgn="auto">
                <a:spcBef>
                  <a:spcPts val="0"/>
                </a:spcBef>
                <a:spcAft>
                  <a:spcPts val="0"/>
                </a:spcAft>
                <a:defRPr/>
              </a:pPr>
              <a:endParaRPr lang="de-DE" sz="1800">
                <a:latin typeface="+mn-lt"/>
              </a:endParaRPr>
            </a:p>
          </p:txBody>
        </p:sp>
        <p:sp>
          <p:nvSpPr>
            <p:cNvPr id="7" name="Rectangle 10"/>
            <p:cNvSpPr>
              <a:spLocks noChangeArrowheads="1"/>
            </p:cNvSpPr>
            <p:nvPr/>
          </p:nvSpPr>
          <p:spPr bwMode="auto">
            <a:xfrm>
              <a:off x="1157" y="527"/>
              <a:ext cx="4172" cy="454"/>
            </a:xfrm>
            <a:prstGeom prst="rect">
              <a:avLst/>
            </a:prstGeom>
            <a:solidFill>
              <a:srgbClr val="F38B19"/>
            </a:solidFill>
            <a:ln w="9525">
              <a:noFill/>
              <a:miter lim="800000"/>
              <a:headEnd/>
              <a:tailEnd/>
            </a:ln>
          </p:spPr>
          <p:txBody>
            <a:bodyPr wrap="none" anchor="ctr"/>
            <a:lstStyle/>
            <a:p>
              <a:pPr fontAlgn="auto">
                <a:spcBef>
                  <a:spcPts val="0"/>
                </a:spcBef>
                <a:spcAft>
                  <a:spcPts val="0"/>
                </a:spcAft>
                <a:defRPr/>
              </a:pPr>
              <a:endParaRPr lang="de-DE" sz="1800">
                <a:latin typeface="+mn-lt"/>
              </a:endParaRPr>
            </a:p>
          </p:txBody>
        </p:sp>
      </p:grpSp>
      <p:sp>
        <p:nvSpPr>
          <p:cNvPr id="8" name="Rectangle 4"/>
          <p:cNvSpPr>
            <a:spLocks noChangeArrowheads="1"/>
          </p:cNvSpPr>
          <p:nvPr userDrawn="1"/>
        </p:nvSpPr>
        <p:spPr bwMode="auto">
          <a:xfrm>
            <a:off x="2159000" y="1700213"/>
            <a:ext cx="9205384" cy="4608512"/>
          </a:xfrm>
          <a:prstGeom prst="rect">
            <a:avLst/>
          </a:prstGeom>
          <a:solidFill>
            <a:schemeClr val="bg1">
              <a:alpha val="70195"/>
            </a:schemeClr>
          </a:solidFill>
          <a:ln w="9525">
            <a:noFill/>
            <a:miter lim="800000"/>
            <a:headEnd/>
            <a:tailEnd/>
          </a:ln>
        </p:spPr>
        <p:txBody>
          <a:bodyPr wrap="none" anchor="ctr"/>
          <a:lstStyle/>
          <a:p>
            <a:pPr algn="ctr" fontAlgn="auto">
              <a:spcBef>
                <a:spcPts val="0"/>
              </a:spcBef>
              <a:spcAft>
                <a:spcPts val="0"/>
              </a:spcAft>
              <a:defRPr/>
            </a:pPr>
            <a:endParaRPr lang="de-DE" sz="1800">
              <a:solidFill>
                <a:schemeClr val="bg1"/>
              </a:solidFill>
              <a:latin typeface="+mn-lt"/>
            </a:endParaRPr>
          </a:p>
        </p:txBody>
      </p:sp>
      <p:pic>
        <p:nvPicPr>
          <p:cNvPr id="9" name="Picture 12" descr="Logo_fragezeic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9185" y="692150"/>
            <a:ext cx="2112433"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p:cNvSpPr>
            <a:spLocks noChangeArrowheads="1"/>
          </p:cNvSpPr>
          <p:nvPr userDrawn="1"/>
        </p:nvSpPr>
        <p:spPr bwMode="auto">
          <a:xfrm>
            <a:off x="2252134" y="6313489"/>
            <a:ext cx="9215967" cy="71437"/>
          </a:xfrm>
          <a:prstGeom prst="rect">
            <a:avLst/>
          </a:prstGeom>
          <a:solidFill>
            <a:schemeClr val="tx1"/>
          </a:solidFill>
          <a:ln w="9525">
            <a:solidFill>
              <a:schemeClr val="tx1"/>
            </a:solidFill>
            <a:miter lim="800000"/>
            <a:headEnd/>
            <a:tailEnd/>
          </a:ln>
        </p:spPr>
        <p:txBody>
          <a:bodyPr wrap="none" anchor="ctr"/>
          <a:lstStyle/>
          <a:p>
            <a:pPr fontAlgn="auto">
              <a:spcBef>
                <a:spcPts val="0"/>
              </a:spcBef>
              <a:spcAft>
                <a:spcPts val="0"/>
              </a:spcAft>
              <a:defRPr/>
            </a:pPr>
            <a:endParaRPr lang="de-DE" sz="1800">
              <a:latin typeface="+mn-lt"/>
            </a:endParaRPr>
          </a:p>
        </p:txBody>
      </p:sp>
      <p:sp>
        <p:nvSpPr>
          <p:cNvPr id="11" name="Rectangle 6"/>
          <p:cNvSpPr>
            <a:spLocks noChangeArrowheads="1"/>
          </p:cNvSpPr>
          <p:nvPr userDrawn="1"/>
        </p:nvSpPr>
        <p:spPr bwMode="auto">
          <a:xfrm rot="16200000">
            <a:off x="9152733" y="3993358"/>
            <a:ext cx="4535487" cy="95249"/>
          </a:xfrm>
          <a:prstGeom prst="rect">
            <a:avLst/>
          </a:prstGeom>
          <a:solidFill>
            <a:schemeClr val="tx1"/>
          </a:solidFill>
          <a:ln w="9525">
            <a:solidFill>
              <a:schemeClr val="tx1"/>
            </a:solidFill>
            <a:miter lim="800000"/>
            <a:headEnd/>
            <a:tailEnd/>
          </a:ln>
        </p:spPr>
        <p:txBody>
          <a:bodyPr wrap="none" anchor="ctr"/>
          <a:lstStyle/>
          <a:p>
            <a:pPr fontAlgn="auto">
              <a:spcBef>
                <a:spcPts val="0"/>
              </a:spcBef>
              <a:spcAft>
                <a:spcPts val="0"/>
              </a:spcAft>
              <a:defRPr/>
            </a:pPr>
            <a:endParaRPr lang="de-DE" sz="1800">
              <a:latin typeface="+mn-lt"/>
            </a:endParaRPr>
          </a:p>
        </p:txBody>
      </p:sp>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12" name="Inhaltsplatzhalter 11"/>
          <p:cNvSpPr>
            <a:spLocks noGrp="1"/>
          </p:cNvSpPr>
          <p:nvPr>
            <p:ph sz="quarter" idx="10"/>
          </p:nvPr>
        </p:nvSpPr>
        <p:spPr>
          <a:xfrm>
            <a:off x="2447595" y="836712"/>
            <a:ext cx="9025003" cy="715863"/>
          </a:xfrm>
          <a:effectLst>
            <a:outerShdw dist="35560" dir="2700000" algn="ctr" rotWithShape="0">
              <a:schemeClr val="tx1"/>
            </a:outerShdw>
          </a:effectLst>
        </p:spPr>
        <p:txBody>
          <a:bodyPr anchor="ctr">
            <a:normAutofit/>
          </a:bodyPr>
          <a:lstStyle>
            <a:lvl1pPr>
              <a:buNone/>
              <a:defRPr sz="2800" b="1">
                <a:solidFill>
                  <a:schemeClr val="bg1"/>
                </a:solidFill>
                <a:latin typeface="Arial" pitchFamily="34" charset="0"/>
                <a:cs typeface="Arial" pitchFamily="34" charset="0"/>
              </a:defRPr>
            </a:lvl1pPr>
          </a:lstStyle>
          <a:p>
            <a:pPr lvl="0"/>
            <a:r>
              <a:rPr lang="de-DE"/>
              <a:t>Textmasterformate durch Klicken bearbeiten</a:t>
            </a:r>
          </a:p>
        </p:txBody>
      </p:sp>
    </p:spTree>
    <p:extLst>
      <p:ext uri="{BB962C8B-B14F-4D97-AF65-F5344CB8AC3E}">
        <p14:creationId xmlns:p14="http://schemas.microsoft.com/office/powerpoint/2010/main" val="597355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yp_2_Ohne_Pikto">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431801" y="1196975"/>
            <a:ext cx="11233151" cy="5111750"/>
          </a:xfrm>
          <a:prstGeom prst="rect">
            <a:avLst/>
          </a:prstGeom>
          <a:solidFill>
            <a:schemeClr val="bg1">
              <a:alpha val="70000"/>
            </a:schemeClr>
          </a:solidFill>
          <a:ln w="9525">
            <a:noFill/>
            <a:miter lim="800000"/>
            <a:headEnd/>
            <a:tailEnd/>
          </a:ln>
          <a:effectLst/>
        </p:spPr>
        <p:txBody>
          <a:bodyPr wrap="none" anchor="ctr"/>
          <a:lstStyle/>
          <a:p>
            <a:pPr algn="ctr" fontAlgn="auto">
              <a:spcBef>
                <a:spcPts val="0"/>
              </a:spcBef>
              <a:spcAft>
                <a:spcPts val="0"/>
              </a:spcAft>
              <a:defRPr/>
            </a:pPr>
            <a:endParaRPr lang="de-DE" sz="1800">
              <a:solidFill>
                <a:schemeClr val="bg1"/>
              </a:solidFill>
              <a:latin typeface="+mn-lt"/>
            </a:endParaRPr>
          </a:p>
        </p:txBody>
      </p:sp>
      <p:sp>
        <p:nvSpPr>
          <p:cNvPr id="5" name="Rectangle 4"/>
          <p:cNvSpPr>
            <a:spLocks noChangeArrowheads="1"/>
          </p:cNvSpPr>
          <p:nvPr userDrawn="1"/>
        </p:nvSpPr>
        <p:spPr bwMode="auto">
          <a:xfrm>
            <a:off x="527051" y="6308726"/>
            <a:ext cx="11233149" cy="73025"/>
          </a:xfrm>
          <a:prstGeom prst="rect">
            <a:avLst/>
          </a:prstGeom>
          <a:solidFill>
            <a:schemeClr val="tx1"/>
          </a:solidFill>
          <a:ln w="9525">
            <a:solidFill>
              <a:schemeClr val="tx1"/>
            </a:solidFill>
            <a:miter lim="800000"/>
            <a:headEnd/>
            <a:tailEnd/>
          </a:ln>
          <a:effectLst/>
        </p:spPr>
        <p:txBody>
          <a:bodyPr wrap="none" anchor="ctr"/>
          <a:lstStyle/>
          <a:p>
            <a:pPr fontAlgn="auto">
              <a:spcBef>
                <a:spcPts val="0"/>
              </a:spcBef>
              <a:spcAft>
                <a:spcPts val="0"/>
              </a:spcAft>
              <a:defRPr/>
            </a:pPr>
            <a:endParaRPr lang="de-DE" sz="1800">
              <a:latin typeface="+mn-lt"/>
            </a:endParaRPr>
          </a:p>
        </p:txBody>
      </p:sp>
      <p:sp>
        <p:nvSpPr>
          <p:cNvPr id="6" name="Rectangle 5"/>
          <p:cNvSpPr>
            <a:spLocks noChangeArrowheads="1"/>
          </p:cNvSpPr>
          <p:nvPr userDrawn="1"/>
        </p:nvSpPr>
        <p:spPr bwMode="auto">
          <a:xfrm rot="16200000">
            <a:off x="9048751" y="3597275"/>
            <a:ext cx="5327650" cy="95249"/>
          </a:xfrm>
          <a:prstGeom prst="rect">
            <a:avLst/>
          </a:prstGeom>
          <a:solidFill>
            <a:schemeClr val="tx1"/>
          </a:solidFill>
          <a:ln w="9525">
            <a:solidFill>
              <a:schemeClr val="tx1"/>
            </a:solidFill>
            <a:miter lim="800000"/>
            <a:headEnd/>
            <a:tailEnd/>
          </a:ln>
          <a:effectLst/>
        </p:spPr>
        <p:txBody>
          <a:bodyPr wrap="none" anchor="ctr"/>
          <a:lstStyle/>
          <a:p>
            <a:pPr fontAlgn="auto">
              <a:spcBef>
                <a:spcPts val="0"/>
              </a:spcBef>
              <a:spcAft>
                <a:spcPts val="0"/>
              </a:spcAft>
              <a:defRPr/>
            </a:pPr>
            <a:endParaRPr lang="de-DE" sz="1800">
              <a:latin typeface="+mn-lt"/>
            </a:endParaRPr>
          </a:p>
        </p:txBody>
      </p:sp>
      <p:sp>
        <p:nvSpPr>
          <p:cNvPr id="7" name="Rectangle 8"/>
          <p:cNvSpPr>
            <a:spLocks noChangeArrowheads="1"/>
          </p:cNvSpPr>
          <p:nvPr userDrawn="1"/>
        </p:nvSpPr>
        <p:spPr bwMode="auto">
          <a:xfrm>
            <a:off x="431801" y="773113"/>
            <a:ext cx="11233151" cy="431800"/>
          </a:xfrm>
          <a:prstGeom prst="rect">
            <a:avLst/>
          </a:prstGeom>
          <a:solidFill>
            <a:srgbClr val="E60000"/>
          </a:solidFill>
          <a:ln w="9525">
            <a:noFill/>
            <a:miter lim="800000"/>
            <a:headEnd/>
            <a:tailEnd/>
          </a:ln>
          <a:effectLst/>
        </p:spPr>
        <p:txBody>
          <a:bodyPr wrap="none" anchor="ctr"/>
          <a:lstStyle/>
          <a:p>
            <a:pPr algn="ctr" fontAlgn="auto">
              <a:spcBef>
                <a:spcPts val="0"/>
              </a:spcBef>
              <a:spcAft>
                <a:spcPts val="0"/>
              </a:spcAft>
              <a:defRPr/>
            </a:pPr>
            <a:endParaRPr lang="de-DE" sz="2400">
              <a:solidFill>
                <a:schemeClr val="bg1"/>
              </a:solidFill>
              <a:latin typeface="+mn-lt"/>
            </a:endParaRPr>
          </a:p>
        </p:txBody>
      </p:sp>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12" name="Inhaltsplatzhalter 11"/>
          <p:cNvSpPr>
            <a:spLocks noGrp="1"/>
          </p:cNvSpPr>
          <p:nvPr>
            <p:ph sz="quarter" idx="10"/>
          </p:nvPr>
        </p:nvSpPr>
        <p:spPr>
          <a:xfrm>
            <a:off x="431371" y="773172"/>
            <a:ext cx="11233248" cy="432048"/>
          </a:xfrm>
          <a:effectLst/>
        </p:spPr>
        <p:txBody>
          <a:bodyPr anchor="ctr">
            <a:normAutofit/>
          </a:bodyPr>
          <a:lstStyle>
            <a:lvl1pPr algn="ctr">
              <a:buNone/>
              <a:defRPr sz="2200" b="1">
                <a:solidFill>
                  <a:schemeClr val="bg1"/>
                </a:solidFill>
                <a:latin typeface="Arial" pitchFamily="34" charset="0"/>
                <a:cs typeface="Arial" pitchFamily="34" charset="0"/>
              </a:defRPr>
            </a:lvl1pPr>
          </a:lstStyle>
          <a:p>
            <a:pPr lvl="0"/>
            <a:r>
              <a:rPr lang="de-DE"/>
              <a:t>Textmasterformate durch Klicken bearbeiten</a:t>
            </a:r>
          </a:p>
        </p:txBody>
      </p:sp>
    </p:spTree>
    <p:extLst>
      <p:ext uri="{BB962C8B-B14F-4D97-AF65-F5344CB8AC3E}">
        <p14:creationId xmlns:p14="http://schemas.microsoft.com/office/powerpoint/2010/main" val="3063154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yp_2_Blank">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431801" y="762001"/>
            <a:ext cx="11233151" cy="554672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de-DE" altLang="de-DE" sz="1800">
              <a:solidFill>
                <a:schemeClr val="bg1"/>
              </a:solidFill>
              <a:latin typeface="Calibri" panose="020F0502020204030204" pitchFamily="34" charset="0"/>
            </a:endParaRPr>
          </a:p>
        </p:txBody>
      </p:sp>
      <p:sp>
        <p:nvSpPr>
          <p:cNvPr id="4" name="Rectangle 4"/>
          <p:cNvSpPr>
            <a:spLocks noChangeArrowheads="1"/>
          </p:cNvSpPr>
          <p:nvPr userDrawn="1"/>
        </p:nvSpPr>
        <p:spPr bwMode="auto">
          <a:xfrm>
            <a:off x="527051" y="6308726"/>
            <a:ext cx="11233149" cy="73025"/>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sz="1800">
              <a:latin typeface="Calibri" panose="020F0502020204030204" pitchFamily="34" charset="0"/>
            </a:endParaRPr>
          </a:p>
        </p:txBody>
      </p:sp>
      <p:sp>
        <p:nvSpPr>
          <p:cNvPr id="5" name="Rectangle 5"/>
          <p:cNvSpPr>
            <a:spLocks noChangeArrowheads="1"/>
          </p:cNvSpPr>
          <p:nvPr userDrawn="1"/>
        </p:nvSpPr>
        <p:spPr bwMode="auto">
          <a:xfrm rot="16200000">
            <a:off x="9048751" y="3597275"/>
            <a:ext cx="5327650" cy="95249"/>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sz="1800">
              <a:latin typeface="Calibri" panose="020F0502020204030204" pitchFamily="34" charset="0"/>
            </a:endParaRPr>
          </a:p>
        </p:txBody>
      </p:sp>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Tree>
    <p:extLst>
      <p:ext uri="{BB962C8B-B14F-4D97-AF65-F5344CB8AC3E}">
        <p14:creationId xmlns:p14="http://schemas.microsoft.com/office/powerpoint/2010/main" val="3392148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yp_1_Dreizeilig">
    <p:spTree>
      <p:nvGrpSpPr>
        <p:cNvPr id="1" name=""/>
        <p:cNvGrpSpPr/>
        <p:nvPr/>
      </p:nvGrpSpPr>
      <p:grpSpPr>
        <a:xfrm>
          <a:off x="0" y="0"/>
          <a:ext cx="0" cy="0"/>
          <a:chOff x="0" y="0"/>
          <a:chExt cx="0" cy="0"/>
        </a:xfrm>
      </p:grpSpPr>
      <p:grpSp>
        <p:nvGrpSpPr>
          <p:cNvPr id="4" name="Group 2"/>
          <p:cNvGrpSpPr>
            <a:grpSpLocks/>
          </p:cNvGrpSpPr>
          <p:nvPr userDrawn="1"/>
        </p:nvGrpSpPr>
        <p:grpSpPr bwMode="auto">
          <a:xfrm>
            <a:off x="1968501" y="836614"/>
            <a:ext cx="9791700" cy="1512887"/>
            <a:chOff x="930" y="527"/>
            <a:chExt cx="4626" cy="953"/>
          </a:xfrm>
        </p:grpSpPr>
        <p:sp>
          <p:nvSpPr>
            <p:cNvPr id="5" name="Oval 3"/>
            <p:cNvSpPr>
              <a:spLocks noChangeArrowheads="1"/>
            </p:cNvSpPr>
            <p:nvPr/>
          </p:nvSpPr>
          <p:spPr bwMode="auto">
            <a:xfrm>
              <a:off x="930" y="527"/>
              <a:ext cx="952" cy="951"/>
            </a:xfrm>
            <a:prstGeom prst="ellipse">
              <a:avLst/>
            </a:prstGeom>
            <a:solidFill>
              <a:srgbClr val="F38B19"/>
            </a:solidFill>
            <a:ln w="9525">
              <a:noFill/>
              <a:round/>
              <a:headEnd/>
              <a:tailEnd/>
            </a:ln>
            <a:effectLst/>
          </p:spPr>
          <p:txBody>
            <a:bodyPr wrap="none" anchor="ctr"/>
            <a:lstStyle/>
            <a:p>
              <a:pPr fontAlgn="auto">
                <a:spcBef>
                  <a:spcPts val="0"/>
                </a:spcBef>
                <a:spcAft>
                  <a:spcPts val="0"/>
                </a:spcAft>
                <a:defRPr/>
              </a:pPr>
              <a:endParaRPr lang="de-DE" sz="1800" dirty="0">
                <a:latin typeface="+mn-lt"/>
              </a:endParaRPr>
            </a:p>
          </p:txBody>
        </p:sp>
        <p:sp>
          <p:nvSpPr>
            <p:cNvPr id="6" name="Oval 4"/>
            <p:cNvSpPr>
              <a:spLocks noChangeArrowheads="1"/>
            </p:cNvSpPr>
            <p:nvPr/>
          </p:nvSpPr>
          <p:spPr bwMode="auto">
            <a:xfrm>
              <a:off x="4558" y="527"/>
              <a:ext cx="998" cy="951"/>
            </a:xfrm>
            <a:prstGeom prst="ellipse">
              <a:avLst/>
            </a:prstGeom>
            <a:solidFill>
              <a:srgbClr val="F38B19"/>
            </a:solidFill>
            <a:ln w="9525">
              <a:noFill/>
              <a:round/>
              <a:headEnd/>
              <a:tailEnd/>
            </a:ln>
            <a:effectLst/>
          </p:spPr>
          <p:txBody>
            <a:bodyPr wrap="none" anchor="ctr"/>
            <a:lstStyle/>
            <a:p>
              <a:pPr algn="ctr" fontAlgn="auto">
                <a:spcBef>
                  <a:spcPts val="0"/>
                </a:spcBef>
                <a:spcAft>
                  <a:spcPts val="0"/>
                </a:spcAft>
                <a:defRPr/>
              </a:pPr>
              <a:endParaRPr lang="de-DE" sz="1800" dirty="0">
                <a:latin typeface="+mn-lt"/>
              </a:endParaRPr>
            </a:p>
          </p:txBody>
        </p:sp>
        <p:sp>
          <p:nvSpPr>
            <p:cNvPr id="7" name="Rectangle 5"/>
            <p:cNvSpPr>
              <a:spLocks noChangeArrowheads="1"/>
            </p:cNvSpPr>
            <p:nvPr/>
          </p:nvSpPr>
          <p:spPr bwMode="auto">
            <a:xfrm>
              <a:off x="1383" y="527"/>
              <a:ext cx="3720" cy="953"/>
            </a:xfrm>
            <a:prstGeom prst="rect">
              <a:avLst/>
            </a:prstGeom>
            <a:solidFill>
              <a:srgbClr val="F38B19"/>
            </a:solidFill>
            <a:ln w="9525">
              <a:noFill/>
              <a:miter lim="800000"/>
              <a:headEnd/>
              <a:tailEnd/>
            </a:ln>
            <a:effectLst/>
          </p:spPr>
          <p:txBody>
            <a:bodyPr wrap="none" anchor="ctr"/>
            <a:lstStyle/>
            <a:p>
              <a:pPr fontAlgn="auto">
                <a:spcBef>
                  <a:spcPts val="0"/>
                </a:spcBef>
                <a:spcAft>
                  <a:spcPts val="0"/>
                </a:spcAft>
                <a:defRPr/>
              </a:pPr>
              <a:endParaRPr lang="de-DE" sz="1800" dirty="0">
                <a:latin typeface="+mn-lt"/>
              </a:endParaRPr>
            </a:p>
          </p:txBody>
        </p:sp>
      </p:grpSp>
      <p:sp>
        <p:nvSpPr>
          <p:cNvPr id="8" name="Rectangle 4"/>
          <p:cNvSpPr>
            <a:spLocks noChangeArrowheads="1"/>
          </p:cNvSpPr>
          <p:nvPr userDrawn="1"/>
        </p:nvSpPr>
        <p:spPr bwMode="auto">
          <a:xfrm>
            <a:off x="2159000" y="2492375"/>
            <a:ext cx="9205384" cy="3816350"/>
          </a:xfrm>
          <a:prstGeom prst="rect">
            <a:avLst/>
          </a:prstGeom>
          <a:solidFill>
            <a:schemeClr val="bg1">
              <a:alpha val="70195"/>
            </a:schemeClr>
          </a:solidFill>
          <a:ln w="9525">
            <a:noFill/>
            <a:miter lim="800000"/>
            <a:headEnd/>
            <a:tailEnd/>
          </a:ln>
        </p:spPr>
        <p:txBody>
          <a:bodyPr wrap="none" anchor="ctr"/>
          <a:lstStyle/>
          <a:p>
            <a:pPr algn="ctr" fontAlgn="auto">
              <a:spcBef>
                <a:spcPts val="0"/>
              </a:spcBef>
              <a:spcAft>
                <a:spcPts val="0"/>
              </a:spcAft>
              <a:defRPr/>
            </a:pPr>
            <a:endParaRPr lang="de-DE" sz="1800" dirty="0">
              <a:solidFill>
                <a:schemeClr val="bg1"/>
              </a:solidFill>
              <a:latin typeface="+mn-lt"/>
            </a:endParaRPr>
          </a:p>
        </p:txBody>
      </p:sp>
      <p:sp>
        <p:nvSpPr>
          <p:cNvPr id="9" name="Rectangle 5"/>
          <p:cNvSpPr>
            <a:spLocks noChangeArrowheads="1"/>
          </p:cNvSpPr>
          <p:nvPr userDrawn="1"/>
        </p:nvSpPr>
        <p:spPr bwMode="auto">
          <a:xfrm>
            <a:off x="2252134" y="6313489"/>
            <a:ext cx="9226551" cy="73025"/>
          </a:xfrm>
          <a:prstGeom prst="rect">
            <a:avLst/>
          </a:prstGeom>
          <a:solidFill>
            <a:schemeClr val="tx1"/>
          </a:solidFill>
          <a:ln w="9525">
            <a:solidFill>
              <a:schemeClr val="tx1"/>
            </a:solidFill>
            <a:miter lim="800000"/>
            <a:headEnd/>
            <a:tailEnd/>
          </a:ln>
        </p:spPr>
        <p:txBody>
          <a:bodyPr wrap="none" anchor="ctr"/>
          <a:lstStyle/>
          <a:p>
            <a:pPr fontAlgn="auto">
              <a:spcBef>
                <a:spcPts val="0"/>
              </a:spcBef>
              <a:spcAft>
                <a:spcPts val="0"/>
              </a:spcAft>
              <a:defRPr/>
            </a:pPr>
            <a:endParaRPr lang="de-DE" sz="1800" dirty="0">
              <a:latin typeface="+mn-lt"/>
            </a:endParaRPr>
          </a:p>
        </p:txBody>
      </p:sp>
      <p:sp>
        <p:nvSpPr>
          <p:cNvPr id="10" name="Rectangle 6"/>
          <p:cNvSpPr>
            <a:spLocks noChangeArrowheads="1"/>
          </p:cNvSpPr>
          <p:nvPr userDrawn="1"/>
        </p:nvSpPr>
        <p:spPr bwMode="auto">
          <a:xfrm rot="16200000">
            <a:off x="9554106" y="4384147"/>
            <a:ext cx="3743325" cy="105833"/>
          </a:xfrm>
          <a:prstGeom prst="rect">
            <a:avLst/>
          </a:prstGeom>
          <a:solidFill>
            <a:schemeClr val="tx1"/>
          </a:solidFill>
          <a:ln w="9525">
            <a:solidFill>
              <a:schemeClr val="tx1"/>
            </a:solidFill>
            <a:miter lim="800000"/>
            <a:headEnd/>
            <a:tailEnd/>
          </a:ln>
        </p:spPr>
        <p:txBody>
          <a:bodyPr wrap="none" anchor="ctr"/>
          <a:lstStyle/>
          <a:p>
            <a:pPr fontAlgn="auto">
              <a:spcBef>
                <a:spcPts val="0"/>
              </a:spcBef>
              <a:spcAft>
                <a:spcPts val="0"/>
              </a:spcAft>
              <a:defRPr/>
            </a:pPr>
            <a:endParaRPr lang="de-DE" sz="1800" dirty="0">
              <a:latin typeface="+mn-lt"/>
            </a:endParaRPr>
          </a:p>
        </p:txBody>
      </p:sp>
      <p:pic>
        <p:nvPicPr>
          <p:cNvPr id="11" name="Picture 12" descr="Logo_fragezeic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9185" y="692150"/>
            <a:ext cx="2112433"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12" name="Inhaltsplatzhalter 11"/>
          <p:cNvSpPr>
            <a:spLocks noGrp="1"/>
          </p:cNvSpPr>
          <p:nvPr>
            <p:ph sz="quarter" idx="10"/>
          </p:nvPr>
        </p:nvSpPr>
        <p:spPr>
          <a:xfrm>
            <a:off x="2447595" y="836711"/>
            <a:ext cx="9025003" cy="1515964"/>
          </a:xfrm>
          <a:effectLst>
            <a:outerShdw dist="35560" dir="2700000" algn="ctr" rotWithShape="0">
              <a:schemeClr val="tx1"/>
            </a:outerShdw>
          </a:effectLst>
        </p:spPr>
        <p:txBody>
          <a:bodyPr anchor="ctr">
            <a:normAutofit/>
          </a:bodyPr>
          <a:lstStyle>
            <a:lvl1pPr>
              <a:buNone/>
              <a:defRPr sz="2800" b="1">
                <a:solidFill>
                  <a:schemeClr val="bg1"/>
                </a:solidFill>
                <a:latin typeface="Arial" pitchFamily="34" charset="0"/>
                <a:cs typeface="Arial" pitchFamily="34" charset="0"/>
              </a:defRPr>
            </a:lvl1pPr>
          </a:lstStyle>
          <a:p>
            <a:pPr lvl="0"/>
            <a:r>
              <a:rPr lang="de-DE"/>
              <a:t>Textmasterformate durch Klicken bearbeiten</a:t>
            </a:r>
          </a:p>
        </p:txBody>
      </p:sp>
    </p:spTree>
    <p:extLst>
      <p:ext uri="{BB962C8B-B14F-4D97-AF65-F5344CB8AC3E}">
        <p14:creationId xmlns:p14="http://schemas.microsoft.com/office/powerpoint/2010/main" val="4244821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lgeseiten">
    <p:spTree>
      <p:nvGrpSpPr>
        <p:cNvPr id="1" name=""/>
        <p:cNvGrpSpPr/>
        <p:nvPr/>
      </p:nvGrpSpPr>
      <p:grpSpPr>
        <a:xfrm>
          <a:off x="0" y="0"/>
          <a:ext cx="0" cy="0"/>
          <a:chOff x="0" y="0"/>
          <a:chExt cx="0" cy="0"/>
        </a:xfrm>
      </p:grpSpPr>
      <p:sp>
        <p:nvSpPr>
          <p:cNvPr id="9" name="Titel 1"/>
          <p:cNvSpPr>
            <a:spLocks noGrp="1"/>
          </p:cNvSpPr>
          <p:nvPr>
            <p:ph type="title" hasCustomPrompt="1"/>
          </p:nvPr>
        </p:nvSpPr>
        <p:spPr>
          <a:xfrm>
            <a:off x="609600" y="1447800"/>
            <a:ext cx="5689600" cy="990600"/>
          </a:xfrm>
          <a:prstGeom prst="rect">
            <a:avLst/>
          </a:prstGeom>
        </p:spPr>
        <p:txBody>
          <a:bodyPr lIns="0" tIns="0" rIns="0" bIns="0"/>
          <a:lstStyle>
            <a:lvl1pPr algn="l">
              <a:lnSpc>
                <a:spcPts val="2400"/>
              </a:lnSpc>
              <a:spcBef>
                <a:spcPts val="0"/>
              </a:spcBef>
              <a:spcAft>
                <a:spcPts val="0"/>
              </a:spcAft>
              <a:defRPr sz="2200" b="0" i="0">
                <a:latin typeface="Frutiger CE 55 Roman"/>
                <a:cs typeface="Frutiger CE 55 Roman"/>
              </a:defRPr>
            </a:lvl1pPr>
          </a:lstStyle>
          <a:p>
            <a:r>
              <a:rPr lang="de-DE" dirty="0"/>
              <a:t>Hauptüberschrift Inhalt</a:t>
            </a:r>
            <a:br>
              <a:rPr lang="de-DE" dirty="0"/>
            </a:br>
            <a:r>
              <a:rPr lang="de-DE" dirty="0"/>
              <a:t>auch zweizeilig</a:t>
            </a:r>
          </a:p>
        </p:txBody>
      </p:sp>
      <p:sp>
        <p:nvSpPr>
          <p:cNvPr id="10" name="Textplatzhalter 5"/>
          <p:cNvSpPr>
            <a:spLocks noGrp="1"/>
          </p:cNvSpPr>
          <p:nvPr>
            <p:ph idx="1" hasCustomPrompt="1"/>
          </p:nvPr>
        </p:nvSpPr>
        <p:spPr>
          <a:xfrm>
            <a:off x="609600" y="2438400"/>
            <a:ext cx="5689600" cy="3124200"/>
          </a:xfrm>
          <a:prstGeom prst="rect">
            <a:avLst/>
          </a:prstGeom>
        </p:spPr>
        <p:txBody>
          <a:bodyPr vert="horz" lIns="0" tIns="0" rIns="0" bIns="0" rtlCol="0">
            <a:normAutofit/>
          </a:bodyPr>
          <a:lstStyle>
            <a:lvl1pPr marL="0" marR="0" indent="0" algn="l" defTabSz="457200" rtl="0" eaLnBrk="1" fontAlgn="auto" latinLnBrk="0" hangingPunct="1">
              <a:lnSpc>
                <a:spcPct val="100000"/>
              </a:lnSpc>
              <a:spcBef>
                <a:spcPts val="0"/>
              </a:spcBef>
              <a:spcAft>
                <a:spcPts val="1700"/>
              </a:spcAft>
              <a:buClrTx/>
              <a:buSzTx/>
              <a:buFont typeface="Symbol" charset="2"/>
              <a:buChar char="-"/>
              <a:tabLst/>
              <a:defRPr sz="1800" b="0" i="0" baseline="0">
                <a:latin typeface="Frutiger CE 55 Roman"/>
                <a:cs typeface="Frutiger CE 55 Roman"/>
              </a:defRPr>
            </a:lvl1pPr>
          </a:lstStyle>
          <a:p>
            <a:pPr lvl="0"/>
            <a:r>
              <a:rPr lang="de-DE" dirty="0"/>
              <a:t> Inhalt Aufzählung</a:t>
            </a:r>
          </a:p>
          <a:p>
            <a:pPr lvl="0"/>
            <a:r>
              <a:rPr lang="de-DE" dirty="0"/>
              <a:t> Inhalt Aufzählung</a:t>
            </a:r>
          </a:p>
          <a:p>
            <a:pPr lvl="0"/>
            <a:r>
              <a:rPr lang="de-DE" dirty="0"/>
              <a:t> Inhalt Aufzählung</a:t>
            </a:r>
          </a:p>
          <a:p>
            <a:pPr lvl="0"/>
            <a:r>
              <a:rPr lang="de-DE" dirty="0"/>
              <a:t> Inhalt Aufzählung</a:t>
            </a:r>
          </a:p>
          <a:p>
            <a:pPr lvl="0"/>
            <a:r>
              <a:rPr lang="de-DE" dirty="0"/>
              <a:t> Inhalt Aufzählung</a:t>
            </a:r>
          </a:p>
          <a:p>
            <a:pPr marL="0" marR="0" lvl="0" indent="0" algn="l" defTabSz="457200" rtl="0" eaLnBrk="1" fontAlgn="auto" latinLnBrk="0" hangingPunct="1">
              <a:lnSpc>
                <a:spcPct val="100000"/>
              </a:lnSpc>
              <a:spcBef>
                <a:spcPts val="0"/>
              </a:spcBef>
              <a:spcAft>
                <a:spcPts val="1700"/>
              </a:spcAft>
              <a:buClrTx/>
              <a:buSzTx/>
              <a:buFont typeface="Symbol" charset="2"/>
              <a:buChar char="-"/>
              <a:tabLst/>
              <a:defRPr/>
            </a:pPr>
            <a:r>
              <a:rPr lang="de-DE" dirty="0"/>
              <a:t> Inhalt Aufzählung</a:t>
            </a:r>
          </a:p>
          <a:p>
            <a:pPr lvl="0"/>
            <a:endParaRPr lang="de-DE" dirty="0"/>
          </a:p>
        </p:txBody>
      </p:sp>
      <p:sp>
        <p:nvSpPr>
          <p:cNvPr id="14" name="Bildplatzhalter 13"/>
          <p:cNvSpPr>
            <a:spLocks noGrp="1"/>
          </p:cNvSpPr>
          <p:nvPr>
            <p:ph type="pic" sz="quarter" idx="12"/>
          </p:nvPr>
        </p:nvSpPr>
        <p:spPr>
          <a:xfrm>
            <a:off x="6807200" y="1447800"/>
            <a:ext cx="4775200" cy="3962400"/>
          </a:xfrm>
          <a:prstGeom prst="rect">
            <a:avLst/>
          </a:prstGeom>
        </p:spPr>
        <p:txBody>
          <a:bodyPr vert="horz" lIns="0" tIns="0" rIns="0" bIns="0" anchor="ctr" anchorCtr="1"/>
          <a:lstStyle>
            <a:lvl1pPr marL="0" indent="0" algn="ctr">
              <a:spcBef>
                <a:spcPts val="0"/>
              </a:spcBef>
              <a:buFontTx/>
              <a:buNone/>
              <a:defRPr sz="2000" b="0" i="0">
                <a:latin typeface="Frutiger CE 45 Light"/>
                <a:cs typeface="Frutiger CE 45 Light"/>
              </a:defRPr>
            </a:lvl1pPr>
          </a:lstStyle>
          <a:p>
            <a:endParaRPr lang="de-DE" dirty="0"/>
          </a:p>
        </p:txBody>
      </p:sp>
    </p:spTree>
    <p:extLst>
      <p:ext uri="{BB962C8B-B14F-4D97-AF65-F5344CB8AC3E}">
        <p14:creationId xmlns:p14="http://schemas.microsoft.com/office/powerpoint/2010/main" val="3398763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enutzerdefiniertes Layout_ Aufzählung">
    <p:spTree>
      <p:nvGrpSpPr>
        <p:cNvPr id="1" name=""/>
        <p:cNvGrpSpPr/>
        <p:nvPr/>
      </p:nvGrpSpPr>
      <p:grpSpPr>
        <a:xfrm>
          <a:off x="0" y="0"/>
          <a:ext cx="0" cy="0"/>
          <a:chOff x="0" y="0"/>
          <a:chExt cx="0" cy="0"/>
        </a:xfrm>
      </p:grpSpPr>
      <p:sp>
        <p:nvSpPr>
          <p:cNvPr id="6" name="Textplatzhalter 5"/>
          <p:cNvSpPr>
            <a:spLocks noGrp="1"/>
          </p:cNvSpPr>
          <p:nvPr>
            <p:ph idx="12" hasCustomPrompt="1"/>
          </p:nvPr>
        </p:nvSpPr>
        <p:spPr>
          <a:xfrm>
            <a:off x="609600" y="2438400"/>
            <a:ext cx="11379200" cy="3124200"/>
          </a:xfrm>
          <a:prstGeom prst="rect">
            <a:avLst/>
          </a:prstGeom>
        </p:spPr>
        <p:txBody>
          <a:bodyPr vert="horz" lIns="0" tIns="0" rIns="0" bIns="0" rtlCol="0">
            <a:normAutofit/>
          </a:bodyPr>
          <a:lstStyle>
            <a:lvl1pPr marL="0" marR="0" indent="0" algn="l" defTabSz="457200" rtl="0" eaLnBrk="1" fontAlgn="auto" latinLnBrk="0" hangingPunct="1">
              <a:lnSpc>
                <a:spcPct val="100000"/>
              </a:lnSpc>
              <a:spcBef>
                <a:spcPts val="0"/>
              </a:spcBef>
              <a:spcAft>
                <a:spcPts val="1700"/>
              </a:spcAft>
              <a:buClrTx/>
              <a:buSzTx/>
              <a:buFont typeface="Symbol" charset="2"/>
              <a:buChar char="-"/>
              <a:tabLst/>
              <a:defRPr sz="1800" b="0" i="0" baseline="0">
                <a:latin typeface="Frutiger CE 55 Roman"/>
                <a:cs typeface="Frutiger CE 55 Roman"/>
              </a:defRPr>
            </a:lvl1pPr>
          </a:lstStyle>
          <a:p>
            <a:pPr lvl="0"/>
            <a:r>
              <a:rPr lang="de-DE" dirty="0"/>
              <a:t> Inhalt Aufzählung</a:t>
            </a:r>
          </a:p>
          <a:p>
            <a:pPr lvl="0"/>
            <a:r>
              <a:rPr lang="de-DE" dirty="0"/>
              <a:t> Inhalt Aufzählung</a:t>
            </a:r>
          </a:p>
          <a:p>
            <a:pPr lvl="0"/>
            <a:r>
              <a:rPr lang="de-DE" dirty="0"/>
              <a:t> Inhalt Aufzählung</a:t>
            </a:r>
          </a:p>
          <a:p>
            <a:pPr lvl="0"/>
            <a:r>
              <a:rPr lang="de-DE" dirty="0"/>
              <a:t> Inhalt Aufzählung</a:t>
            </a:r>
          </a:p>
          <a:p>
            <a:pPr lvl="0"/>
            <a:r>
              <a:rPr lang="de-DE" dirty="0"/>
              <a:t> Inhalt Aufzählung</a:t>
            </a:r>
          </a:p>
          <a:p>
            <a:pPr marL="0" marR="0" lvl="0" indent="0" algn="l" defTabSz="457200" rtl="0" eaLnBrk="1" fontAlgn="auto" latinLnBrk="0" hangingPunct="1">
              <a:lnSpc>
                <a:spcPct val="100000"/>
              </a:lnSpc>
              <a:spcBef>
                <a:spcPts val="0"/>
              </a:spcBef>
              <a:spcAft>
                <a:spcPts val="1700"/>
              </a:spcAft>
              <a:buClrTx/>
              <a:buSzTx/>
              <a:buFont typeface="Symbol" charset="2"/>
              <a:buChar char="-"/>
              <a:tabLst/>
              <a:defRPr/>
            </a:pPr>
            <a:r>
              <a:rPr lang="de-DE" dirty="0"/>
              <a:t> Inhalt Aufzählung</a:t>
            </a:r>
          </a:p>
          <a:p>
            <a:pPr lvl="0"/>
            <a:endParaRPr lang="de-DE" dirty="0"/>
          </a:p>
        </p:txBody>
      </p:sp>
      <p:sp>
        <p:nvSpPr>
          <p:cNvPr id="8" name="Titel 1"/>
          <p:cNvSpPr>
            <a:spLocks noGrp="1"/>
          </p:cNvSpPr>
          <p:nvPr>
            <p:ph type="title" hasCustomPrompt="1"/>
          </p:nvPr>
        </p:nvSpPr>
        <p:spPr>
          <a:xfrm>
            <a:off x="609600" y="1447800"/>
            <a:ext cx="8737600" cy="609600"/>
          </a:xfrm>
          <a:prstGeom prst="rect">
            <a:avLst/>
          </a:prstGeom>
        </p:spPr>
        <p:txBody>
          <a:bodyPr lIns="0" tIns="0" rIns="0" bIns="0"/>
          <a:lstStyle>
            <a:lvl1pPr algn="l">
              <a:lnSpc>
                <a:spcPts val="2400"/>
              </a:lnSpc>
              <a:spcBef>
                <a:spcPts val="0"/>
              </a:spcBef>
              <a:spcAft>
                <a:spcPts val="0"/>
              </a:spcAft>
              <a:defRPr sz="2200" b="0" i="0">
                <a:latin typeface="Frutiger CE 55 Roman"/>
                <a:cs typeface="Frutiger CE 55 Roman"/>
              </a:defRPr>
            </a:lvl1pPr>
          </a:lstStyle>
          <a:p>
            <a:r>
              <a:rPr lang="de-DE" dirty="0"/>
              <a:t>Hauptüberschrift Inhalt</a:t>
            </a:r>
          </a:p>
        </p:txBody>
      </p:sp>
    </p:spTree>
    <p:extLst>
      <p:ext uri="{BB962C8B-B14F-4D97-AF65-F5344CB8AC3E}">
        <p14:creationId xmlns:p14="http://schemas.microsoft.com/office/powerpoint/2010/main" val="2455899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1C4DF76-D93D-48E3-BA55-37997DD61688}" type="datetimeFigureOut">
              <a:rPr lang="de-DE" smtClean="0"/>
              <a:t>03.01.2026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CA20AF6-0463-4339-A90C-039ADAB29B3B}" type="slidenum">
              <a:rPr lang="de-DE" smtClean="0"/>
              <a:t>‹Nr.›</a:t>
            </a:fld>
            <a:endParaRPr lang="de-DE"/>
          </a:p>
        </p:txBody>
      </p:sp>
    </p:spTree>
    <p:extLst>
      <p:ext uri="{BB962C8B-B14F-4D97-AF65-F5344CB8AC3E}">
        <p14:creationId xmlns:p14="http://schemas.microsoft.com/office/powerpoint/2010/main" val="55782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enutzerdefiniertes Layout_Text">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616121" y="1447800"/>
            <a:ext cx="8737600" cy="609600"/>
          </a:xfrm>
          <a:prstGeom prst="rect">
            <a:avLst/>
          </a:prstGeom>
        </p:spPr>
        <p:txBody>
          <a:bodyPr lIns="0" tIns="0" rIns="0" bIns="0"/>
          <a:lstStyle>
            <a:lvl1pPr algn="l">
              <a:lnSpc>
                <a:spcPts val="2400"/>
              </a:lnSpc>
              <a:spcBef>
                <a:spcPts val="0"/>
              </a:spcBef>
              <a:spcAft>
                <a:spcPts val="0"/>
              </a:spcAft>
              <a:defRPr sz="2200" b="0" i="0">
                <a:latin typeface="Frutiger CE 55 Roman"/>
                <a:cs typeface="Frutiger CE 55 Roman"/>
              </a:defRPr>
            </a:lvl1pPr>
          </a:lstStyle>
          <a:p>
            <a:r>
              <a:rPr lang="de-DE" dirty="0"/>
              <a:t>Hauptüberschrift Inhalt</a:t>
            </a:r>
          </a:p>
        </p:txBody>
      </p:sp>
      <p:sp>
        <p:nvSpPr>
          <p:cNvPr id="13" name="Inhaltsplatzhalter 4"/>
          <p:cNvSpPr>
            <a:spLocks noGrp="1"/>
          </p:cNvSpPr>
          <p:nvPr>
            <p:ph idx="1" hasCustomPrompt="1"/>
          </p:nvPr>
        </p:nvSpPr>
        <p:spPr>
          <a:xfrm>
            <a:off x="427210" y="2438400"/>
            <a:ext cx="11137237" cy="3124200"/>
          </a:xfrm>
          <a:prstGeom prst="rect">
            <a:avLst/>
          </a:prstGeom>
        </p:spPr>
        <p:txBody>
          <a:bodyPr>
            <a:noAutofit/>
          </a:bodyPr>
          <a:lstStyle>
            <a:lvl1pPr marL="0" indent="0">
              <a:buNone/>
              <a:defRPr sz="1800">
                <a:latin typeface="Frutiger CE 55 Roman"/>
              </a:defRPr>
            </a:lvl1pPr>
          </a:lstStyle>
          <a:p>
            <a:r>
              <a:rPr lang="de-DE" dirty="0"/>
              <a:t>Zeile 1</a:t>
            </a:r>
          </a:p>
          <a:p>
            <a:r>
              <a:rPr lang="de-DE" dirty="0"/>
              <a:t>Zeile 2</a:t>
            </a:r>
          </a:p>
          <a:p>
            <a:r>
              <a:rPr lang="de-DE" dirty="0"/>
              <a:t>Zeile 3</a:t>
            </a:r>
          </a:p>
          <a:p>
            <a:r>
              <a:rPr lang="de-DE" dirty="0"/>
              <a:t>Zeile 4</a:t>
            </a:r>
          </a:p>
          <a:p>
            <a:r>
              <a:rPr lang="de-DE" dirty="0"/>
              <a:t>Zeile 5</a:t>
            </a:r>
          </a:p>
          <a:p>
            <a:r>
              <a:rPr lang="de-DE" dirty="0"/>
              <a:t>Zeile 6</a:t>
            </a:r>
          </a:p>
          <a:p>
            <a:r>
              <a:rPr lang="de-DE" dirty="0"/>
              <a:t> Zeile 7</a:t>
            </a:r>
          </a:p>
          <a:p>
            <a:endParaRPr lang="de-DE" dirty="0"/>
          </a:p>
        </p:txBody>
      </p:sp>
    </p:spTree>
    <p:extLst>
      <p:ext uri="{BB962C8B-B14F-4D97-AF65-F5344CB8AC3E}">
        <p14:creationId xmlns:p14="http://schemas.microsoft.com/office/powerpoint/2010/main" val="3249411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5" name="Textplatzhalter 5"/>
          <p:cNvSpPr>
            <a:spLocks noGrp="1"/>
          </p:cNvSpPr>
          <p:nvPr>
            <p:ph idx="12" hasCustomPrompt="1"/>
          </p:nvPr>
        </p:nvSpPr>
        <p:spPr>
          <a:xfrm>
            <a:off x="609600" y="2438400"/>
            <a:ext cx="10972800" cy="3505200"/>
          </a:xfrm>
          <a:prstGeom prst="rect">
            <a:avLst/>
          </a:prstGeom>
        </p:spPr>
        <p:txBody>
          <a:bodyPr vert="horz" lIns="0" tIns="0" rIns="0" bIns="0" rtlCol="0" anchor="ctr">
            <a:normAutofit/>
          </a:bodyPr>
          <a:lstStyle>
            <a:lvl1pPr marL="0" marR="0" indent="0" algn="ctr" defTabSz="457200" rtl="0" eaLnBrk="1" fontAlgn="auto" latinLnBrk="0" hangingPunct="1">
              <a:lnSpc>
                <a:spcPct val="100000"/>
              </a:lnSpc>
              <a:spcBef>
                <a:spcPts val="0"/>
              </a:spcBef>
              <a:spcAft>
                <a:spcPts val="0"/>
              </a:spcAft>
              <a:buClrTx/>
              <a:buSzTx/>
              <a:buFont typeface="Symbol" charset="2"/>
              <a:buNone/>
              <a:tabLst/>
              <a:defRPr sz="1800" b="0" i="0" baseline="0">
                <a:latin typeface="Frutiger CE 45 Light"/>
                <a:cs typeface="Frutiger CE 45 Light"/>
              </a:defRPr>
            </a:lvl1pPr>
          </a:lstStyle>
          <a:p>
            <a:pPr lvl="0"/>
            <a:r>
              <a:rPr lang="de-DE" dirty="0"/>
              <a:t>Grafik bzw. Tabelle einfügen</a:t>
            </a:r>
          </a:p>
        </p:txBody>
      </p:sp>
      <p:sp>
        <p:nvSpPr>
          <p:cNvPr id="6" name="Titel 1"/>
          <p:cNvSpPr>
            <a:spLocks noGrp="1"/>
          </p:cNvSpPr>
          <p:nvPr>
            <p:ph type="title" hasCustomPrompt="1"/>
          </p:nvPr>
        </p:nvSpPr>
        <p:spPr>
          <a:xfrm>
            <a:off x="609600" y="1447800"/>
            <a:ext cx="8737600" cy="609600"/>
          </a:xfrm>
          <a:prstGeom prst="rect">
            <a:avLst/>
          </a:prstGeom>
        </p:spPr>
        <p:txBody>
          <a:bodyPr lIns="0" tIns="0" rIns="0" bIns="0"/>
          <a:lstStyle>
            <a:lvl1pPr algn="l">
              <a:lnSpc>
                <a:spcPts val="2400"/>
              </a:lnSpc>
              <a:spcBef>
                <a:spcPts val="0"/>
              </a:spcBef>
              <a:spcAft>
                <a:spcPts val="0"/>
              </a:spcAft>
              <a:defRPr sz="2200" b="0" i="0">
                <a:latin typeface="Frutiger CE 55 Roman"/>
                <a:cs typeface="Frutiger CE 55 Roman"/>
              </a:defRPr>
            </a:lvl1pPr>
          </a:lstStyle>
          <a:p>
            <a:r>
              <a:rPr lang="de-DE" dirty="0"/>
              <a:t>Hauptüberschrift Inhalt</a:t>
            </a:r>
          </a:p>
        </p:txBody>
      </p:sp>
    </p:spTree>
    <p:extLst>
      <p:ext uri="{BB962C8B-B14F-4D97-AF65-F5344CB8AC3E}">
        <p14:creationId xmlns:p14="http://schemas.microsoft.com/office/powerpoint/2010/main" val="4080121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unk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9C8969B4-AB42-4C26-9F73-56B1A34845B3}" type="datetime1">
              <a:rPr lang="de-DE" altLang="de-DE" smtClean="0"/>
              <a:t>03.01.2026</a:t>
            </a:fld>
            <a:endParaRPr lang="de-DE" altLang="de-DE" dirty="0"/>
          </a:p>
        </p:txBody>
      </p:sp>
      <p:sp>
        <p:nvSpPr>
          <p:cNvPr id="4" name="Fußzeilenplatzhalter 3"/>
          <p:cNvSpPr>
            <a:spLocks noGrp="1"/>
          </p:cNvSpPr>
          <p:nvPr>
            <p:ph type="ftr" sz="quarter" idx="11"/>
          </p:nvPr>
        </p:nvSpPr>
        <p:spPr/>
        <p:txBody>
          <a:bodyPr/>
          <a:lstStyle/>
          <a:p>
            <a:r>
              <a:rPr lang="de-DE" altLang="de-DE"/>
              <a:t>HBM Martin Syrcke</a:t>
            </a:r>
            <a:endParaRPr lang="de-DE" altLang="de-DE" dirty="0"/>
          </a:p>
        </p:txBody>
      </p:sp>
      <p:sp>
        <p:nvSpPr>
          <p:cNvPr id="5" name="Foliennummernplatzhalter 4"/>
          <p:cNvSpPr>
            <a:spLocks noGrp="1"/>
          </p:cNvSpPr>
          <p:nvPr>
            <p:ph type="sldNum" sz="quarter" idx="12"/>
          </p:nvPr>
        </p:nvSpPr>
        <p:spPr/>
        <p:txBody>
          <a:bodyPr/>
          <a:lstStyle/>
          <a:p>
            <a:fld id="{3D90FFD4-DCF8-48E8-9CD9-9BC980D8512D}" type="slidenum">
              <a:rPr lang="de-DE" altLang="de-DE" smtClean="0"/>
              <a:pPr/>
              <a:t>‹Nr.›</a:t>
            </a:fld>
            <a:endParaRPr lang="de-DE" altLang="de-DE" dirty="0"/>
          </a:p>
        </p:txBody>
      </p:sp>
      <p:sp>
        <p:nvSpPr>
          <p:cNvPr id="8" name="Inhaltsplatzhalter 7"/>
          <p:cNvSpPr>
            <a:spLocks noGrp="1"/>
          </p:cNvSpPr>
          <p:nvPr>
            <p:ph sz="quarter" idx="13"/>
          </p:nvPr>
        </p:nvSpPr>
        <p:spPr>
          <a:xfrm>
            <a:off x="366184" y="1628106"/>
            <a:ext cx="10987616" cy="43211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24222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838200" y="1825625"/>
            <a:ext cx="10515600" cy="4351338"/>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8449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A1C4DF76-D93D-48E3-BA55-37997DD61688}" type="datetimeFigureOut">
              <a:rPr lang="de-DE" smtClean="0"/>
              <a:t>03.01.2026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CA20AF6-0463-4339-A90C-039ADAB29B3B}" type="slidenum">
              <a:rPr lang="de-DE" smtClean="0"/>
              <a:t>‹Nr.›</a:t>
            </a:fld>
            <a:endParaRPr lang="de-DE"/>
          </a:p>
        </p:txBody>
      </p:sp>
    </p:spTree>
    <p:extLst>
      <p:ext uri="{BB962C8B-B14F-4D97-AF65-F5344CB8AC3E}">
        <p14:creationId xmlns:p14="http://schemas.microsoft.com/office/powerpoint/2010/main" val="3774262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A1C4DF76-D93D-48E3-BA55-37997DD61688}" type="datetimeFigureOut">
              <a:rPr lang="de-DE" smtClean="0"/>
              <a:t>03.01.2026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CA20AF6-0463-4339-A90C-039ADAB29B3B}" type="slidenum">
              <a:rPr lang="de-DE" smtClean="0"/>
              <a:t>‹Nr.›</a:t>
            </a:fld>
            <a:endParaRPr lang="de-DE"/>
          </a:p>
        </p:txBody>
      </p:sp>
    </p:spTree>
    <p:extLst>
      <p:ext uri="{BB962C8B-B14F-4D97-AF65-F5344CB8AC3E}">
        <p14:creationId xmlns:p14="http://schemas.microsoft.com/office/powerpoint/2010/main" val="3100590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A1C4DF76-D93D-48E3-BA55-37997DD61688}" type="datetimeFigureOut">
              <a:rPr lang="de-DE" smtClean="0"/>
              <a:t>03.01.2026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CA20AF6-0463-4339-A90C-039ADAB29B3B}" type="slidenum">
              <a:rPr lang="de-DE" smtClean="0"/>
              <a:t>‹Nr.›</a:t>
            </a:fld>
            <a:endParaRPr lang="de-DE"/>
          </a:p>
        </p:txBody>
      </p:sp>
    </p:spTree>
    <p:extLst>
      <p:ext uri="{BB962C8B-B14F-4D97-AF65-F5344CB8AC3E}">
        <p14:creationId xmlns:p14="http://schemas.microsoft.com/office/powerpoint/2010/main" val="1653491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A1C4DF76-D93D-48E3-BA55-37997DD61688}" type="datetimeFigureOut">
              <a:rPr lang="de-DE" smtClean="0"/>
              <a:t>03.01.2026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CA20AF6-0463-4339-A90C-039ADAB29B3B}" type="slidenum">
              <a:rPr lang="de-DE" smtClean="0"/>
              <a:t>‹Nr.›</a:t>
            </a:fld>
            <a:endParaRPr lang="de-DE"/>
          </a:p>
        </p:txBody>
      </p:sp>
    </p:spTree>
    <p:extLst>
      <p:ext uri="{BB962C8B-B14F-4D97-AF65-F5344CB8AC3E}">
        <p14:creationId xmlns:p14="http://schemas.microsoft.com/office/powerpoint/2010/main" val="1665458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1C4DF76-D93D-48E3-BA55-37997DD61688}" type="datetimeFigureOut">
              <a:rPr lang="de-DE" smtClean="0"/>
              <a:t>03.01.2026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CA20AF6-0463-4339-A90C-039ADAB29B3B}" type="slidenum">
              <a:rPr lang="de-DE" smtClean="0"/>
              <a:t>‹Nr.›</a:t>
            </a:fld>
            <a:endParaRPr lang="de-DE"/>
          </a:p>
        </p:txBody>
      </p:sp>
    </p:spTree>
    <p:extLst>
      <p:ext uri="{BB962C8B-B14F-4D97-AF65-F5344CB8AC3E}">
        <p14:creationId xmlns:p14="http://schemas.microsoft.com/office/powerpoint/2010/main" val="2092374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A1C4DF76-D93D-48E3-BA55-37997DD61688}" type="datetimeFigureOut">
              <a:rPr lang="de-DE" smtClean="0"/>
              <a:t>03.01.2026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CA20AF6-0463-4339-A90C-039ADAB29B3B}" type="slidenum">
              <a:rPr lang="de-DE" smtClean="0"/>
              <a:t>‹Nr.›</a:t>
            </a:fld>
            <a:endParaRPr lang="de-DE"/>
          </a:p>
        </p:txBody>
      </p:sp>
    </p:spTree>
    <p:extLst>
      <p:ext uri="{BB962C8B-B14F-4D97-AF65-F5344CB8AC3E}">
        <p14:creationId xmlns:p14="http://schemas.microsoft.com/office/powerpoint/2010/main" val="2176593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A1C4DF76-D93D-48E3-BA55-37997DD61688}" type="datetimeFigureOut">
              <a:rPr lang="de-DE" smtClean="0"/>
              <a:t>03.01.2026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CA20AF6-0463-4339-A90C-039ADAB29B3B}" type="slidenum">
              <a:rPr lang="de-DE" smtClean="0"/>
              <a:t>‹Nr.›</a:t>
            </a:fld>
            <a:endParaRPr lang="de-DE"/>
          </a:p>
        </p:txBody>
      </p:sp>
    </p:spTree>
    <p:extLst>
      <p:ext uri="{BB962C8B-B14F-4D97-AF65-F5344CB8AC3E}">
        <p14:creationId xmlns:p14="http://schemas.microsoft.com/office/powerpoint/2010/main" val="3157469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C4DF76-D93D-48E3-BA55-37997DD61688}" type="datetimeFigureOut">
              <a:rPr lang="de-DE" smtClean="0"/>
              <a:t>03.01.2026</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20AF6-0463-4339-A90C-039ADAB29B3B}" type="slidenum">
              <a:rPr lang="de-DE" smtClean="0"/>
              <a:t>‹Nr.›</a:t>
            </a:fld>
            <a:endParaRPr lang="de-DE"/>
          </a:p>
        </p:txBody>
      </p:sp>
    </p:spTree>
    <p:extLst>
      <p:ext uri="{BB962C8B-B14F-4D97-AF65-F5344CB8AC3E}">
        <p14:creationId xmlns:p14="http://schemas.microsoft.com/office/powerpoint/2010/main" val="3812827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8" name="Gerade Verbindung 7"/>
          <p:cNvCxnSpPr/>
          <p:nvPr userDrawn="1"/>
        </p:nvCxnSpPr>
        <p:spPr>
          <a:xfrm>
            <a:off x="609600" y="760412"/>
            <a:ext cx="10972800" cy="1588"/>
          </a:xfrm>
          <a:prstGeom prst="line">
            <a:avLst/>
          </a:prstGeom>
          <a:ln w="3175" cap="flat" cmpd="sng" algn="ctr">
            <a:solidFill>
              <a:srgbClr val="64646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itel 1"/>
          <p:cNvSpPr txBox="1">
            <a:spLocks/>
          </p:cNvSpPr>
          <p:nvPr userDrawn="1"/>
        </p:nvSpPr>
        <p:spPr>
          <a:xfrm>
            <a:off x="609600" y="304800"/>
            <a:ext cx="7416800" cy="304800"/>
          </a:xfrm>
          <a:prstGeom prst="rect">
            <a:avLst/>
          </a:prstGeom>
        </p:spPr>
        <p:txBody>
          <a:bodyPr lIns="0" tIns="0" rIns="0" bIns="0" anchor="ct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Frutiger CE 55 Roman"/>
                <a:ea typeface="+mj-ea"/>
                <a:cs typeface="Frutiger CE 55 Roman"/>
              </a:rPr>
              <a:t>Fahrzeugkunde</a:t>
            </a:r>
          </a:p>
        </p:txBody>
      </p:sp>
      <p:cxnSp>
        <p:nvCxnSpPr>
          <p:cNvPr id="12" name="Gerade Verbindung 11"/>
          <p:cNvCxnSpPr/>
          <p:nvPr userDrawn="1"/>
        </p:nvCxnSpPr>
        <p:spPr>
          <a:xfrm>
            <a:off x="609600" y="6172200"/>
            <a:ext cx="10972800" cy="1588"/>
          </a:xfrm>
          <a:prstGeom prst="line">
            <a:avLst/>
          </a:prstGeom>
          <a:ln w="3175" cap="flat" cmpd="sng" algn="ctr">
            <a:solidFill>
              <a:srgbClr val="64646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998712" y="224688"/>
            <a:ext cx="2569896" cy="396000"/>
          </a:xfrm>
          <a:prstGeom prst="rect">
            <a:avLst/>
          </a:prstGeom>
        </p:spPr>
      </p:pic>
      <p:sp>
        <p:nvSpPr>
          <p:cNvPr id="9" name="Textfeld 8">
            <a:extLst>
              <a:ext uri="{FF2B5EF4-FFF2-40B4-BE49-F238E27FC236}">
                <a16:creationId xmlns:a16="http://schemas.microsoft.com/office/drawing/2014/main" id="{31903528-1465-4445-B6FC-333AF545FCF2}"/>
              </a:ext>
            </a:extLst>
          </p:cNvPr>
          <p:cNvSpPr txBox="1"/>
          <p:nvPr userDrawn="1"/>
        </p:nvSpPr>
        <p:spPr>
          <a:xfrm>
            <a:off x="609600" y="6299172"/>
            <a:ext cx="685867" cy="400110"/>
          </a:xfrm>
          <a:prstGeom prst="rect">
            <a:avLst/>
          </a:prstGeom>
        </p:spPr>
        <p:txBody>
          <a:bodyPr lIns="0" tIns="0" rIns="0" bIns="0" anchor="ctr"/>
          <a:lstStyle>
            <a:defPPr>
              <a:defRPr lang="de-DE"/>
            </a:defPPr>
            <a:lvl1pPr marR="0" lvl="0" indent="0" fontAlgn="auto">
              <a:lnSpc>
                <a:spcPct val="100000"/>
              </a:lnSpc>
              <a:spcBef>
                <a:spcPct val="0"/>
              </a:spcBef>
              <a:spcAft>
                <a:spcPts val="0"/>
              </a:spcAft>
              <a:buClrTx/>
              <a:buSzTx/>
              <a:buFontTx/>
              <a:buNone/>
              <a:tabLst/>
              <a:defRPr kumimoji="0" sz="1000" b="0" i="0" u="none" strike="noStrike" cap="none" spc="0" normalizeH="0" baseline="0">
                <a:ln>
                  <a:noFill/>
                </a:ln>
                <a:effectLst/>
                <a:uLnTx/>
                <a:uFillTx/>
                <a:latin typeface="Frutiger CE 55 Roman"/>
                <a:ea typeface="+mj-ea"/>
                <a:cs typeface="Frutiger CE 55 Roman"/>
              </a:defRPr>
            </a:lvl1pPr>
          </a:lstStyle>
          <a:p>
            <a:pPr lvl="0"/>
            <a:r>
              <a:rPr lang="de-DE" sz="1000" dirty="0"/>
              <a:t>Version</a:t>
            </a:r>
          </a:p>
          <a:p>
            <a:pPr lvl="0"/>
            <a:r>
              <a:rPr lang="de-DE" sz="1000" dirty="0"/>
              <a:t>1.0</a:t>
            </a:r>
          </a:p>
        </p:txBody>
      </p:sp>
      <p:sp>
        <p:nvSpPr>
          <p:cNvPr id="14" name="Textfeld 13">
            <a:extLst>
              <a:ext uri="{FF2B5EF4-FFF2-40B4-BE49-F238E27FC236}">
                <a16:creationId xmlns:a16="http://schemas.microsoft.com/office/drawing/2014/main" id="{A4DA3872-53D3-4A12-8D07-A546DD34FDAD}"/>
              </a:ext>
            </a:extLst>
          </p:cNvPr>
          <p:cNvSpPr txBox="1"/>
          <p:nvPr userDrawn="1"/>
        </p:nvSpPr>
        <p:spPr>
          <a:xfrm>
            <a:off x="9840416" y="6299172"/>
            <a:ext cx="1728192" cy="400110"/>
          </a:xfrm>
          <a:prstGeom prst="rect">
            <a:avLst/>
          </a:prstGeom>
        </p:spPr>
        <p:txBody>
          <a:bodyPr lIns="0" tIns="0" rIns="0" bIns="0" anchor="ctr"/>
          <a:lstStyle>
            <a:defPPr>
              <a:defRPr lang="de-DE"/>
            </a:defPPr>
            <a:lvl1pPr marR="0" lvl="0" indent="0" fontAlgn="auto">
              <a:lnSpc>
                <a:spcPct val="100000"/>
              </a:lnSpc>
              <a:spcBef>
                <a:spcPct val="0"/>
              </a:spcBef>
              <a:spcAft>
                <a:spcPts val="0"/>
              </a:spcAft>
              <a:buClrTx/>
              <a:buSzTx/>
              <a:buFontTx/>
              <a:buNone/>
              <a:tabLst/>
              <a:defRPr kumimoji="0" sz="1000" b="0" i="0" u="none" strike="noStrike" cap="none" spc="0" normalizeH="0" baseline="0">
                <a:ln>
                  <a:noFill/>
                </a:ln>
                <a:effectLst/>
                <a:uLnTx/>
                <a:uFillTx/>
                <a:latin typeface="Frutiger CE 55 Roman"/>
                <a:ea typeface="+mj-ea"/>
                <a:cs typeface="Frutiger CE 55 Roman"/>
              </a:defRPr>
            </a:lvl1pPr>
          </a:lstStyle>
          <a:p>
            <a:pPr lvl="0" algn="r"/>
            <a:r>
              <a:rPr lang="de-DE" sz="1000" dirty="0"/>
              <a:t>Basis 3.1</a:t>
            </a:r>
          </a:p>
          <a:p>
            <a:pPr lvl="0" algn="r"/>
            <a:r>
              <a:rPr lang="de-DE" sz="1000" dirty="0"/>
              <a:t>Folie </a:t>
            </a:r>
            <a:fld id="{59ED276B-A295-4011-9DF3-F49D7DE79DFE}" type="slidenum">
              <a:rPr lang="de-DE" sz="1000" smtClean="0"/>
              <a:t>‹Nr.›</a:t>
            </a:fld>
            <a:endParaRPr lang="de-DE" sz="1000" dirty="0"/>
          </a:p>
        </p:txBody>
      </p:sp>
    </p:spTree>
    <p:extLst>
      <p:ext uri="{BB962C8B-B14F-4D97-AF65-F5344CB8AC3E}">
        <p14:creationId xmlns:p14="http://schemas.microsoft.com/office/powerpoint/2010/main" val="1464388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xml"/><Relationship Id="rId1" Type="http://schemas.openxmlformats.org/officeDocument/2006/relationships/tags" Target="../tags/tag5.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xml"/><Relationship Id="rId1" Type="http://schemas.openxmlformats.org/officeDocument/2006/relationships/tags" Target="../tags/tag6.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0.xml"/><Relationship Id="rId1" Type="http://schemas.openxmlformats.org/officeDocument/2006/relationships/tags" Target="../tags/tag7.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tags" Target="../tags/tag8.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xml"/><Relationship Id="rId1" Type="http://schemas.openxmlformats.org/officeDocument/2006/relationships/tags" Target="../tags/tag9.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tags" Target="../tags/tag10.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0.xml"/><Relationship Id="rId1" Type="http://schemas.openxmlformats.org/officeDocument/2006/relationships/tags" Target="../tags/tag11.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0.xml"/><Relationship Id="rId1" Type="http://schemas.openxmlformats.org/officeDocument/2006/relationships/tags" Target="../tags/tag12.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5.xml"/><Relationship Id="rId5" Type="http://schemas.openxmlformats.org/officeDocument/2006/relationships/image" Target="../media/image52.jpeg"/><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13.png"/><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0.png"/><Relationship Id="rId2" Type="http://schemas.openxmlformats.org/officeDocument/2006/relationships/slideLayout" Target="../slideLayouts/slideLayout20.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4.png"/><Relationship Id="rId2" Type="http://schemas.openxmlformats.org/officeDocument/2006/relationships/slideLayout" Target="../slideLayouts/slideLayout20.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8.png"/><Relationship Id="rId2" Type="http://schemas.openxmlformats.org/officeDocument/2006/relationships/slideLayout" Target="../slideLayouts/slideLayout20.xml"/><Relationship Id="rId1" Type="http://schemas.openxmlformats.org/officeDocument/2006/relationships/tags" Target="../tags/tag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u="sng" dirty="0">
                <a:latin typeface="Aharoni" panose="02010803020104030203" pitchFamily="2" charset="-79"/>
                <a:cs typeface="Aharoni" panose="02010803020104030203" pitchFamily="2" charset="-79"/>
              </a:rPr>
              <a:t>Fahrzeugkunde MGA</a:t>
            </a:r>
          </a:p>
        </p:txBody>
      </p:sp>
      <p:sp>
        <p:nvSpPr>
          <p:cNvPr id="4" name="Inhaltsplatzhalter 3"/>
          <p:cNvSpPr>
            <a:spLocks noGrp="1"/>
          </p:cNvSpPr>
          <p:nvPr>
            <p:ph idx="1"/>
          </p:nvPr>
        </p:nvSpPr>
        <p:spPr>
          <a:xfrm>
            <a:off x="838200" y="1473933"/>
            <a:ext cx="10515600" cy="867930"/>
          </a:xfrm>
          <a:prstGeom prst="rect">
            <a:avLst/>
          </a:prstGeom>
        </p:spPr>
        <p:txBody>
          <a:bodyPr wrap="square">
            <a:spAutoFit/>
          </a:bodyPr>
          <a:lstStyle/>
          <a:p>
            <a:pPr marL="0" indent="0">
              <a:buNone/>
            </a:pPr>
            <a:r>
              <a:rPr lang="de-DE" dirty="0"/>
              <a:t>In der Öffentlichkeit wird die Feuerwehr meist als „</a:t>
            </a:r>
            <a:r>
              <a:rPr lang="de-DE" b="1" u="sng" dirty="0"/>
              <a:t>die mit den roten Autos und den blauen Lampen</a:t>
            </a:r>
            <a:r>
              <a:rPr lang="de-DE" dirty="0"/>
              <a:t>“ bezeichnet. </a:t>
            </a:r>
          </a:p>
        </p:txBody>
      </p:sp>
      <p:pic>
        <p:nvPicPr>
          <p:cNvPr id="5" name="Grafik 4">
            <a:extLst>
              <a:ext uri="{FF2B5EF4-FFF2-40B4-BE49-F238E27FC236}">
                <a16:creationId xmlns:a16="http://schemas.microsoft.com/office/drawing/2014/main" id="{A6AC91C7-B072-4F99-9380-355B14EC96F7}"/>
              </a:ext>
            </a:extLst>
          </p:cNvPr>
          <p:cNvPicPr>
            <a:picLocks noChangeAspect="1"/>
          </p:cNvPicPr>
          <p:nvPr/>
        </p:nvPicPr>
        <p:blipFill>
          <a:blip r:embed="rId2"/>
          <a:stretch>
            <a:fillRect/>
          </a:stretch>
        </p:blipFill>
        <p:spPr>
          <a:xfrm>
            <a:off x="1473740" y="3030901"/>
            <a:ext cx="4514850" cy="3311533"/>
          </a:xfrm>
          <a:prstGeom prst="rect">
            <a:avLst/>
          </a:prstGeom>
        </p:spPr>
      </p:pic>
      <p:pic>
        <p:nvPicPr>
          <p:cNvPr id="6" name="Grafik 5">
            <a:extLst>
              <a:ext uri="{FF2B5EF4-FFF2-40B4-BE49-F238E27FC236}">
                <a16:creationId xmlns:a16="http://schemas.microsoft.com/office/drawing/2014/main" id="{A5DF81EF-7CA9-4AFE-AEC8-22BF75DA54B1}"/>
              </a:ext>
            </a:extLst>
          </p:cNvPr>
          <p:cNvPicPr>
            <a:picLocks noChangeAspect="1"/>
          </p:cNvPicPr>
          <p:nvPr/>
        </p:nvPicPr>
        <p:blipFill>
          <a:blip r:embed="rId3"/>
          <a:stretch>
            <a:fillRect/>
          </a:stretch>
        </p:blipFill>
        <p:spPr>
          <a:xfrm>
            <a:off x="6630413" y="2723745"/>
            <a:ext cx="4514850" cy="3498031"/>
          </a:xfrm>
          <a:prstGeom prst="rect">
            <a:avLst/>
          </a:prstGeom>
        </p:spPr>
      </p:pic>
    </p:spTree>
    <p:extLst>
      <p:ext uri="{BB962C8B-B14F-4D97-AF65-F5344CB8AC3E}">
        <p14:creationId xmlns:p14="http://schemas.microsoft.com/office/powerpoint/2010/main" val="132981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6"/>
          <p:cNvSpPr>
            <a:spLocks noGrp="1"/>
          </p:cNvSpPr>
          <p:nvPr>
            <p:ph type="title"/>
          </p:nvPr>
        </p:nvSpPr>
        <p:spPr>
          <a:xfrm>
            <a:off x="838200" y="3034084"/>
            <a:ext cx="10515600" cy="5148381"/>
          </a:xfrm>
        </p:spPr>
        <p:txBody>
          <a:bodyPr/>
          <a:lstStyle/>
          <a:p>
            <a:endParaRPr lang="de-DE" altLang="de-DE" dirty="0"/>
          </a:p>
        </p:txBody>
      </p:sp>
      <p:sp>
        <p:nvSpPr>
          <p:cNvPr id="18" name="Inhaltsplatzhalter 17"/>
          <p:cNvSpPr>
            <a:spLocks noGrp="1"/>
          </p:cNvSpPr>
          <p:nvPr>
            <p:ph sz="quarter" idx="10"/>
          </p:nvPr>
        </p:nvSpPr>
        <p:spPr>
          <a:xfrm>
            <a:off x="3359150" y="836614"/>
            <a:ext cx="6769100" cy="1144587"/>
          </a:xfrm>
        </p:spPr>
        <p:txBody>
          <a:bodyPr rtlCol="0"/>
          <a:lstStyle/>
          <a:p>
            <a:pPr marL="0" indent="0">
              <a:defRPr/>
            </a:pPr>
            <a:r>
              <a:rPr lang="de-DE" dirty="0"/>
              <a:t>Wie werden Feuerwehrfahrzeuge unterteilt?</a:t>
            </a:r>
            <a:endParaRPr lang="de-DE" i="1" dirty="0"/>
          </a:p>
        </p:txBody>
      </p:sp>
      <p:grpSp>
        <p:nvGrpSpPr>
          <p:cNvPr id="2" name="Gruppieren 40"/>
          <p:cNvGrpSpPr>
            <a:grpSpLocks/>
          </p:cNvGrpSpPr>
          <p:nvPr/>
        </p:nvGrpSpPr>
        <p:grpSpPr bwMode="auto">
          <a:xfrm>
            <a:off x="3392488" y="2708276"/>
            <a:ext cx="6342062" cy="822325"/>
            <a:chOff x="1830388" y="2276872"/>
            <a:chExt cx="6342012" cy="822325"/>
          </a:xfrm>
        </p:grpSpPr>
        <p:sp>
          <p:nvSpPr>
            <p:cNvPr id="8209" name="Textfeld 1"/>
            <p:cNvSpPr txBox="1">
              <a:spLocks noChangeArrowheads="1"/>
            </p:cNvSpPr>
            <p:nvPr/>
          </p:nvSpPr>
          <p:spPr bwMode="auto">
            <a:xfrm>
              <a:off x="2492251" y="2602681"/>
              <a:ext cx="5680149" cy="369888"/>
            </a:xfrm>
            <a:prstGeom prst="rect">
              <a:avLst/>
            </a:prstGeom>
            <a:solidFill>
              <a:srgbClr val="E60000">
                <a:alpha val="50195"/>
              </a:srgbClr>
            </a:solidFill>
            <a:ln>
              <a:noFill/>
            </a:ln>
            <a:extLst>
              <a:ext uri="{91240B29-F687-4F45-9708-019B960494DF}">
                <a14:hiddenLine xmlns:a14="http://schemas.microsoft.com/office/drawing/2010/main" w="28575">
                  <a:solidFill>
                    <a:srgbClr val="000000"/>
                  </a:solidFill>
                  <a:miter lim="800000"/>
                  <a:headEnd/>
                  <a:tailEnd/>
                </a14:hiddenLine>
              </a:ext>
            </a:extLst>
          </p:spPr>
          <p:txBody>
            <a:bodyPr lIns="540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de-DE" altLang="de-DE" b="1">
                  <a:latin typeface="Arial" panose="020B0604020202020204" pitchFamily="34" charset="0"/>
                  <a:cs typeface="Arial" panose="020B0604020202020204" pitchFamily="34" charset="0"/>
                </a:rPr>
                <a:t>Landfahrzeuge</a:t>
              </a:r>
            </a:p>
          </p:txBody>
        </p:sp>
        <p:grpSp>
          <p:nvGrpSpPr>
            <p:cNvPr id="8210" name="Group 16"/>
            <p:cNvGrpSpPr>
              <a:grpSpLocks/>
            </p:cNvGrpSpPr>
            <p:nvPr/>
          </p:nvGrpSpPr>
          <p:grpSpPr bwMode="auto">
            <a:xfrm>
              <a:off x="1830388" y="2276872"/>
              <a:ext cx="719137" cy="822325"/>
              <a:chOff x="2109" y="2025"/>
              <a:chExt cx="453" cy="518"/>
            </a:xfrm>
          </p:grpSpPr>
          <p:sp>
            <p:nvSpPr>
              <p:cNvPr id="8211" name="Oval 17"/>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8212" name="Picture 18"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3" name="Line 19"/>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grpSp>
      <p:grpSp>
        <p:nvGrpSpPr>
          <p:cNvPr id="4" name="Gruppieren 39"/>
          <p:cNvGrpSpPr>
            <a:grpSpLocks/>
          </p:cNvGrpSpPr>
          <p:nvPr/>
        </p:nvGrpSpPr>
        <p:grpSpPr bwMode="auto">
          <a:xfrm>
            <a:off x="3392488" y="3686176"/>
            <a:ext cx="6342062" cy="822325"/>
            <a:chOff x="1907704" y="3254747"/>
            <a:chExt cx="6342012" cy="822325"/>
          </a:xfrm>
        </p:grpSpPr>
        <p:sp>
          <p:nvSpPr>
            <p:cNvPr id="8204" name="Textfeld 1"/>
            <p:cNvSpPr txBox="1">
              <a:spLocks noChangeArrowheads="1"/>
            </p:cNvSpPr>
            <p:nvPr/>
          </p:nvSpPr>
          <p:spPr bwMode="auto">
            <a:xfrm>
              <a:off x="2569567" y="3580556"/>
              <a:ext cx="5680149" cy="369332"/>
            </a:xfrm>
            <a:prstGeom prst="rect">
              <a:avLst/>
            </a:prstGeom>
            <a:solidFill>
              <a:srgbClr val="E60000">
                <a:alpha val="50195"/>
              </a:srgbClr>
            </a:solidFill>
            <a:ln>
              <a:noFill/>
            </a:ln>
            <a:extLst>
              <a:ext uri="{91240B29-F687-4F45-9708-019B960494DF}">
                <a14:hiddenLine xmlns:a14="http://schemas.microsoft.com/office/drawing/2010/main" w="28575">
                  <a:solidFill>
                    <a:srgbClr val="000000"/>
                  </a:solidFill>
                  <a:miter lim="800000"/>
                  <a:headEnd/>
                  <a:tailEnd/>
                </a14:hiddenLine>
              </a:ext>
            </a:extLst>
          </p:spPr>
          <p:txBody>
            <a:bodyPr lIns="540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de-DE" altLang="de-DE" b="1">
                  <a:latin typeface="Arial" panose="020B0604020202020204" pitchFamily="34" charset="0"/>
                  <a:cs typeface="Arial" panose="020B0604020202020204" pitchFamily="34" charset="0"/>
                </a:rPr>
                <a:t>Wasserfahrzeuge</a:t>
              </a:r>
            </a:p>
          </p:txBody>
        </p:sp>
        <p:grpSp>
          <p:nvGrpSpPr>
            <p:cNvPr id="8205" name="Group 16"/>
            <p:cNvGrpSpPr>
              <a:grpSpLocks/>
            </p:cNvGrpSpPr>
            <p:nvPr/>
          </p:nvGrpSpPr>
          <p:grpSpPr bwMode="auto">
            <a:xfrm>
              <a:off x="1907704" y="3254747"/>
              <a:ext cx="719137" cy="822325"/>
              <a:chOff x="2109" y="2025"/>
              <a:chExt cx="453" cy="518"/>
            </a:xfrm>
          </p:grpSpPr>
          <p:sp>
            <p:nvSpPr>
              <p:cNvPr id="8206" name="Oval 17"/>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8207" name="Picture 18"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Line 19"/>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grpSp>
      <p:grpSp>
        <p:nvGrpSpPr>
          <p:cNvPr id="6" name="Gruppieren 38"/>
          <p:cNvGrpSpPr>
            <a:grpSpLocks/>
          </p:cNvGrpSpPr>
          <p:nvPr/>
        </p:nvGrpSpPr>
        <p:grpSpPr bwMode="auto">
          <a:xfrm>
            <a:off x="3392488" y="4718051"/>
            <a:ext cx="6342062" cy="822325"/>
            <a:chOff x="1982788" y="4190851"/>
            <a:chExt cx="6342012" cy="822325"/>
          </a:xfrm>
        </p:grpSpPr>
        <p:sp>
          <p:nvSpPr>
            <p:cNvPr id="8199" name="Textfeld 1"/>
            <p:cNvSpPr txBox="1">
              <a:spLocks noChangeArrowheads="1"/>
            </p:cNvSpPr>
            <p:nvPr/>
          </p:nvSpPr>
          <p:spPr bwMode="auto">
            <a:xfrm>
              <a:off x="2644651" y="4516660"/>
              <a:ext cx="5680149" cy="369888"/>
            </a:xfrm>
            <a:prstGeom prst="rect">
              <a:avLst/>
            </a:prstGeom>
            <a:solidFill>
              <a:srgbClr val="E60000">
                <a:alpha val="50195"/>
              </a:srgbClr>
            </a:solidFill>
            <a:ln>
              <a:noFill/>
            </a:ln>
            <a:extLst>
              <a:ext uri="{91240B29-F687-4F45-9708-019B960494DF}">
                <a14:hiddenLine xmlns:a14="http://schemas.microsoft.com/office/drawing/2010/main" w="28575">
                  <a:solidFill>
                    <a:srgbClr val="000000"/>
                  </a:solidFill>
                  <a:miter lim="800000"/>
                  <a:headEnd/>
                  <a:tailEnd/>
                </a14:hiddenLine>
              </a:ext>
            </a:extLst>
          </p:spPr>
          <p:txBody>
            <a:bodyPr lIns="540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de-DE" altLang="de-DE" b="1">
                  <a:latin typeface="Arial" panose="020B0604020202020204" pitchFamily="34" charset="0"/>
                  <a:cs typeface="Arial" panose="020B0604020202020204" pitchFamily="34" charset="0"/>
                </a:rPr>
                <a:t>Luftfahrzeuge</a:t>
              </a:r>
            </a:p>
          </p:txBody>
        </p:sp>
        <p:grpSp>
          <p:nvGrpSpPr>
            <p:cNvPr id="8200" name="Group 16"/>
            <p:cNvGrpSpPr>
              <a:grpSpLocks/>
            </p:cNvGrpSpPr>
            <p:nvPr/>
          </p:nvGrpSpPr>
          <p:grpSpPr bwMode="auto">
            <a:xfrm>
              <a:off x="1982788" y="4190851"/>
              <a:ext cx="719137" cy="822325"/>
              <a:chOff x="2109" y="2025"/>
              <a:chExt cx="453" cy="518"/>
            </a:xfrm>
          </p:grpSpPr>
          <p:sp>
            <p:nvSpPr>
              <p:cNvPr id="8201" name="Oval 17"/>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8202" name="Picture 18"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Line 19"/>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grpSp>
    </p:spTree>
    <p:extLst>
      <p:ext uri="{BB962C8B-B14F-4D97-AF65-F5344CB8AC3E}">
        <p14:creationId xmlns:p14="http://schemas.microsoft.com/office/powerpoint/2010/main" val="3127877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6"/>
          <p:cNvSpPr>
            <a:spLocks noGrp="1"/>
          </p:cNvSpPr>
          <p:nvPr>
            <p:ph type="title"/>
          </p:nvPr>
        </p:nvSpPr>
        <p:spPr>
          <a:xfrm rot="10800000" flipV="1">
            <a:off x="1410190" y="1421669"/>
            <a:ext cx="10063827" cy="3384599"/>
          </a:xfrm>
        </p:spPr>
        <p:txBody>
          <a:bodyPr/>
          <a:lstStyle/>
          <a:p>
            <a:endParaRPr lang="de-DE" altLang="de-DE" dirty="0"/>
          </a:p>
        </p:txBody>
      </p:sp>
      <p:sp>
        <p:nvSpPr>
          <p:cNvPr id="10243" name="Inhaltsplatzhalter 17"/>
          <p:cNvSpPr>
            <a:spLocks noGrp="1"/>
          </p:cNvSpPr>
          <p:nvPr>
            <p:ph sz="quarter" idx="10"/>
          </p:nvPr>
        </p:nvSpPr>
        <p:spPr>
          <a:xfrm>
            <a:off x="1847851" y="765175"/>
            <a:ext cx="8424863" cy="431800"/>
          </a:xfrm>
        </p:spPr>
        <p:txBody>
          <a:bodyPr/>
          <a:lstStyle/>
          <a:p>
            <a:r>
              <a:rPr lang="de-DE" altLang="de-DE"/>
              <a:t>Einteilung der Feuerwehrfahrzeuge nach DIN EN 1846</a:t>
            </a:r>
            <a:endParaRPr lang="de-DE" altLang="de-DE" i="1"/>
          </a:p>
        </p:txBody>
      </p:sp>
      <p:sp>
        <p:nvSpPr>
          <p:cNvPr id="19" name="Text Box 12"/>
          <p:cNvSpPr txBox="1">
            <a:spLocks noChangeArrowheads="1"/>
          </p:cNvSpPr>
          <p:nvPr/>
        </p:nvSpPr>
        <p:spPr bwMode="auto">
          <a:xfrm>
            <a:off x="3792539" y="1989139"/>
            <a:ext cx="5762625" cy="1012825"/>
          </a:xfrm>
          <a:prstGeom prst="rect">
            <a:avLst/>
          </a:prstGeom>
          <a:solidFill>
            <a:srgbClr val="0149A1"/>
          </a:solidFill>
          <a:ln w="9525">
            <a:noFill/>
            <a:miter lim="800000"/>
            <a:headEnd/>
            <a:tailEnd/>
          </a:ln>
          <a:effectLst>
            <a:outerShdw dist="53882" dir="2700000" algn="ctr" rotWithShape="0">
              <a:schemeClr val="tx1"/>
            </a:outerShdw>
          </a:effectLst>
        </p:spPr>
        <p:txBody>
          <a:bodyPr tIns="72000" bIns="72000">
            <a:spAutoFit/>
          </a:bodyPr>
          <a:lstStyle/>
          <a:p>
            <a:pPr algn="ctr" eaLnBrk="0" hangingPunct="0">
              <a:defRPr/>
            </a:pPr>
            <a:r>
              <a:rPr lang="de-DE" dirty="0">
                <a:solidFill>
                  <a:schemeClr val="bg1"/>
                </a:solidFill>
                <a:cs typeface="Arial" pitchFamily="34" charset="0"/>
              </a:rPr>
              <a:t>Der erste Teil der DIN EN 1846 legt ein einheitliches Bezeichnungssystem für die Charakterisierung der Feuerwehrfahrzeuge fest.</a:t>
            </a:r>
          </a:p>
        </p:txBody>
      </p:sp>
      <p:sp>
        <p:nvSpPr>
          <p:cNvPr id="21" name="Text Box 12"/>
          <p:cNvSpPr txBox="1">
            <a:spLocks noChangeArrowheads="1"/>
          </p:cNvSpPr>
          <p:nvPr/>
        </p:nvSpPr>
        <p:spPr bwMode="auto">
          <a:xfrm>
            <a:off x="3792539" y="3122613"/>
            <a:ext cx="5762625" cy="423862"/>
          </a:xfrm>
          <a:prstGeom prst="rect">
            <a:avLst/>
          </a:prstGeom>
          <a:solidFill>
            <a:schemeClr val="tx2">
              <a:lumMod val="20000"/>
              <a:lumOff val="80000"/>
            </a:schemeClr>
          </a:solidFill>
          <a:ln w="9525">
            <a:noFill/>
            <a:miter lim="800000"/>
            <a:headEnd/>
            <a:tailEnd/>
          </a:ln>
          <a:effectLst>
            <a:outerShdw dist="53882" dir="2700000" algn="ctr" rotWithShape="0">
              <a:schemeClr val="tx1"/>
            </a:outerShdw>
          </a:effectLst>
        </p:spPr>
        <p:txBody>
          <a:bodyPr tIns="72000" bIns="72000">
            <a:spAutoFit/>
          </a:bodyPr>
          <a:lstStyle/>
          <a:p>
            <a:pPr algn="ctr">
              <a:spcBef>
                <a:spcPct val="50000"/>
              </a:spcBef>
              <a:defRPr/>
            </a:pPr>
            <a:r>
              <a:rPr lang="de-DE" dirty="0">
                <a:cs typeface="Arial" pitchFamily="34" charset="0"/>
              </a:rPr>
              <a:t>Bezeichnungssystem gemäß DIN EN 1846-1</a:t>
            </a:r>
            <a:r>
              <a:rPr lang="en-GB" dirty="0">
                <a:cs typeface="Arial" pitchFamily="34" charset="0"/>
              </a:rPr>
              <a:t> </a:t>
            </a:r>
          </a:p>
        </p:txBody>
      </p:sp>
      <p:sp>
        <p:nvSpPr>
          <p:cNvPr id="46" name="Pfeil nach unten 45"/>
          <p:cNvSpPr/>
          <p:nvPr/>
        </p:nvSpPr>
        <p:spPr>
          <a:xfrm>
            <a:off x="4217989" y="3779838"/>
            <a:ext cx="504825" cy="431800"/>
          </a:xfrm>
          <a:prstGeom prst="downArrow">
            <a:avLst/>
          </a:prstGeom>
          <a:solidFill>
            <a:schemeClr val="tx2">
              <a:lumMod val="20000"/>
              <a:lumOff val="80000"/>
            </a:schemeClr>
          </a:solidFill>
          <a:ln w="222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00"/>
              </a:solidFill>
            </a:endParaRPr>
          </a:p>
        </p:txBody>
      </p:sp>
      <p:sp>
        <p:nvSpPr>
          <p:cNvPr id="22" name="Pfeil nach unten 21"/>
          <p:cNvSpPr/>
          <p:nvPr/>
        </p:nvSpPr>
        <p:spPr>
          <a:xfrm>
            <a:off x="5683251" y="3779838"/>
            <a:ext cx="504825" cy="431800"/>
          </a:xfrm>
          <a:prstGeom prst="downArrow">
            <a:avLst/>
          </a:prstGeom>
          <a:solidFill>
            <a:schemeClr val="tx2">
              <a:lumMod val="20000"/>
              <a:lumOff val="80000"/>
            </a:schemeClr>
          </a:solidFill>
          <a:ln w="222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00"/>
              </a:solidFill>
            </a:endParaRPr>
          </a:p>
        </p:txBody>
      </p:sp>
      <p:sp>
        <p:nvSpPr>
          <p:cNvPr id="23" name="Pfeil nach unten 22"/>
          <p:cNvSpPr/>
          <p:nvPr/>
        </p:nvSpPr>
        <p:spPr>
          <a:xfrm>
            <a:off x="7146926" y="3779838"/>
            <a:ext cx="504825" cy="431800"/>
          </a:xfrm>
          <a:prstGeom prst="downArrow">
            <a:avLst/>
          </a:prstGeom>
          <a:solidFill>
            <a:schemeClr val="tx2">
              <a:lumMod val="20000"/>
              <a:lumOff val="80000"/>
            </a:schemeClr>
          </a:solidFill>
          <a:ln w="222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00"/>
              </a:solidFill>
            </a:endParaRPr>
          </a:p>
        </p:txBody>
      </p:sp>
      <p:sp>
        <p:nvSpPr>
          <p:cNvPr id="24" name="Pfeil nach unten 23"/>
          <p:cNvSpPr/>
          <p:nvPr/>
        </p:nvSpPr>
        <p:spPr>
          <a:xfrm>
            <a:off x="8610601" y="3779838"/>
            <a:ext cx="504825" cy="431800"/>
          </a:xfrm>
          <a:prstGeom prst="downArrow">
            <a:avLst/>
          </a:prstGeom>
          <a:solidFill>
            <a:schemeClr val="tx2">
              <a:lumMod val="20000"/>
              <a:lumOff val="80000"/>
            </a:schemeClr>
          </a:solidFill>
          <a:ln w="222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00"/>
              </a:solidFill>
            </a:endParaRPr>
          </a:p>
        </p:txBody>
      </p:sp>
      <p:sp>
        <p:nvSpPr>
          <p:cNvPr id="25" name="Text Box 12"/>
          <p:cNvSpPr txBox="1">
            <a:spLocks noChangeArrowheads="1"/>
          </p:cNvSpPr>
          <p:nvPr/>
        </p:nvSpPr>
        <p:spPr bwMode="auto">
          <a:xfrm>
            <a:off x="3792539" y="4383089"/>
            <a:ext cx="1366837" cy="846137"/>
          </a:xfrm>
          <a:prstGeom prst="rect">
            <a:avLst/>
          </a:prstGeom>
          <a:solidFill>
            <a:schemeClr val="tx2">
              <a:lumMod val="20000"/>
              <a:lumOff val="80000"/>
            </a:schemeClr>
          </a:solidFill>
          <a:ln w="9525">
            <a:noFill/>
            <a:miter lim="800000"/>
            <a:headEnd/>
            <a:tailEnd/>
          </a:ln>
          <a:effectLst>
            <a:outerShdw dist="53882" dir="2700000" algn="ctr" rotWithShape="0">
              <a:schemeClr val="tx1"/>
            </a:outerShdw>
          </a:effectLst>
        </p:spPr>
        <p:txBody>
          <a:bodyPr lIns="36000" tIns="72000" rIns="36000" bIns="72000" anchor="ctr"/>
          <a:lstStyle/>
          <a:p>
            <a:pPr algn="ctr">
              <a:spcBef>
                <a:spcPct val="50000"/>
              </a:spcBef>
              <a:defRPr/>
            </a:pPr>
            <a:r>
              <a:rPr lang="de-DE" sz="1600" dirty="0">
                <a:cs typeface="Arial" pitchFamily="34" charset="0"/>
              </a:rPr>
              <a:t>Kraftfahrzeug-gruppe</a:t>
            </a:r>
            <a:endParaRPr lang="en-GB" sz="1600" dirty="0">
              <a:cs typeface="Arial" pitchFamily="34" charset="0"/>
            </a:endParaRPr>
          </a:p>
        </p:txBody>
      </p:sp>
      <p:sp>
        <p:nvSpPr>
          <p:cNvPr id="27" name="Text Box 12"/>
          <p:cNvSpPr txBox="1">
            <a:spLocks noChangeArrowheads="1"/>
          </p:cNvSpPr>
          <p:nvPr/>
        </p:nvSpPr>
        <p:spPr bwMode="auto">
          <a:xfrm>
            <a:off x="5256214" y="4383089"/>
            <a:ext cx="1368425" cy="846137"/>
          </a:xfrm>
          <a:prstGeom prst="rect">
            <a:avLst/>
          </a:prstGeom>
          <a:solidFill>
            <a:schemeClr val="tx2">
              <a:lumMod val="20000"/>
              <a:lumOff val="80000"/>
            </a:schemeClr>
          </a:solidFill>
          <a:ln w="9525">
            <a:noFill/>
            <a:miter lim="800000"/>
            <a:headEnd/>
            <a:tailEnd/>
          </a:ln>
          <a:effectLst>
            <a:outerShdw dist="53882" dir="2700000" algn="ctr" rotWithShape="0">
              <a:schemeClr val="tx1"/>
            </a:outerShdw>
          </a:effectLst>
        </p:spPr>
        <p:txBody>
          <a:bodyPr lIns="36000" tIns="72000" rIns="36000" bIns="72000" anchor="ctr"/>
          <a:lstStyle/>
          <a:p>
            <a:pPr algn="ctr">
              <a:spcBef>
                <a:spcPct val="50000"/>
              </a:spcBef>
              <a:defRPr/>
            </a:pPr>
            <a:r>
              <a:rPr lang="de-DE" sz="1600" dirty="0">
                <a:cs typeface="Arial" pitchFamily="34" charset="0"/>
              </a:rPr>
              <a:t>Kraftfahrzeug-</a:t>
            </a:r>
            <a:r>
              <a:rPr lang="de-DE" sz="1600" dirty="0" err="1">
                <a:cs typeface="Arial" pitchFamily="34" charset="0"/>
              </a:rPr>
              <a:t>gewichts</a:t>
            </a:r>
            <a:r>
              <a:rPr lang="de-DE" sz="1600" dirty="0">
                <a:cs typeface="Arial" pitchFamily="34" charset="0"/>
              </a:rPr>
              <a:t>-klasse</a:t>
            </a:r>
            <a:endParaRPr lang="en-GB" sz="1600" dirty="0">
              <a:cs typeface="Arial" pitchFamily="34" charset="0"/>
            </a:endParaRPr>
          </a:p>
        </p:txBody>
      </p:sp>
      <p:sp>
        <p:nvSpPr>
          <p:cNvPr id="28" name="Text Box 12"/>
          <p:cNvSpPr txBox="1">
            <a:spLocks noChangeArrowheads="1"/>
          </p:cNvSpPr>
          <p:nvPr/>
        </p:nvSpPr>
        <p:spPr bwMode="auto">
          <a:xfrm>
            <a:off x="6719889" y="4383089"/>
            <a:ext cx="1368425" cy="846137"/>
          </a:xfrm>
          <a:prstGeom prst="rect">
            <a:avLst/>
          </a:prstGeom>
          <a:solidFill>
            <a:schemeClr val="tx2">
              <a:lumMod val="20000"/>
              <a:lumOff val="80000"/>
            </a:schemeClr>
          </a:solidFill>
          <a:ln w="9525">
            <a:noFill/>
            <a:miter lim="800000"/>
            <a:headEnd/>
            <a:tailEnd/>
          </a:ln>
          <a:effectLst>
            <a:outerShdw dist="53882" dir="2700000" algn="ctr" rotWithShape="0">
              <a:schemeClr val="tx1"/>
            </a:outerShdw>
          </a:effectLst>
        </p:spPr>
        <p:txBody>
          <a:bodyPr lIns="36000" tIns="72000" rIns="36000" bIns="72000" anchor="ctr"/>
          <a:lstStyle/>
          <a:p>
            <a:pPr algn="ctr">
              <a:spcBef>
                <a:spcPct val="50000"/>
              </a:spcBef>
              <a:defRPr/>
            </a:pPr>
            <a:r>
              <a:rPr lang="de-DE" sz="1600" dirty="0">
                <a:cs typeface="Arial" pitchFamily="34" charset="0"/>
              </a:rPr>
              <a:t>Kraftfahrzeug-</a:t>
            </a:r>
            <a:r>
              <a:rPr lang="de-DE" sz="1600" dirty="0" err="1">
                <a:cs typeface="Arial" pitchFamily="34" charset="0"/>
              </a:rPr>
              <a:t>kategorie</a:t>
            </a:r>
            <a:endParaRPr lang="en-GB" sz="1600" dirty="0">
              <a:cs typeface="Arial" pitchFamily="34" charset="0"/>
            </a:endParaRPr>
          </a:p>
        </p:txBody>
      </p:sp>
      <p:sp>
        <p:nvSpPr>
          <p:cNvPr id="29" name="Text Box 12"/>
          <p:cNvSpPr txBox="1">
            <a:spLocks noChangeArrowheads="1"/>
          </p:cNvSpPr>
          <p:nvPr/>
        </p:nvSpPr>
        <p:spPr bwMode="auto">
          <a:xfrm>
            <a:off x="8183564" y="4383089"/>
            <a:ext cx="1368425" cy="846137"/>
          </a:xfrm>
          <a:prstGeom prst="rect">
            <a:avLst/>
          </a:prstGeom>
          <a:solidFill>
            <a:schemeClr val="tx2">
              <a:lumMod val="20000"/>
              <a:lumOff val="80000"/>
            </a:schemeClr>
          </a:solidFill>
          <a:ln w="9525">
            <a:noFill/>
            <a:miter lim="800000"/>
            <a:headEnd/>
            <a:tailEnd/>
          </a:ln>
          <a:effectLst>
            <a:outerShdw dist="53882" dir="2700000" algn="ctr" rotWithShape="0">
              <a:schemeClr val="tx1"/>
            </a:outerShdw>
          </a:effectLst>
        </p:spPr>
        <p:txBody>
          <a:bodyPr lIns="36000" tIns="72000" rIns="36000" bIns="72000" anchor="ctr"/>
          <a:lstStyle/>
          <a:p>
            <a:pPr algn="ctr">
              <a:spcBef>
                <a:spcPct val="50000"/>
              </a:spcBef>
              <a:defRPr/>
            </a:pPr>
            <a:r>
              <a:rPr lang="de-DE" sz="1600" dirty="0">
                <a:cs typeface="Arial" pitchFamily="34" charset="0"/>
              </a:rPr>
              <a:t>Weitere Spezi-</a:t>
            </a:r>
            <a:r>
              <a:rPr lang="de-DE" sz="1600" dirty="0" err="1">
                <a:cs typeface="Arial" pitchFamily="34" charset="0"/>
              </a:rPr>
              <a:t>fikationen</a:t>
            </a:r>
            <a:endParaRPr lang="en-GB" sz="1600" dirty="0">
              <a:cs typeface="Arial" pitchFamily="34" charset="0"/>
            </a:endParaRPr>
          </a:p>
        </p:txBody>
      </p:sp>
    </p:spTree>
    <p:extLst>
      <p:ext uri="{BB962C8B-B14F-4D97-AF65-F5344CB8AC3E}">
        <p14:creationId xmlns:p14="http://schemas.microsoft.com/office/powerpoint/2010/main" val="4188055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46" grpId="0" animBg="1"/>
      <p:bldP spid="22" grpId="0" animBg="1"/>
      <p:bldP spid="23" grpId="0" animBg="1"/>
      <p:bldP spid="24" grpId="0" animBg="1"/>
      <p:bldP spid="25" grpId="0" animBg="1"/>
      <p:bldP spid="27"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6"/>
          <p:cNvSpPr>
            <a:spLocks noGrp="1"/>
          </p:cNvSpPr>
          <p:nvPr>
            <p:ph type="title"/>
          </p:nvPr>
        </p:nvSpPr>
        <p:spPr>
          <a:xfrm>
            <a:off x="1131216" y="365125"/>
            <a:ext cx="10222584" cy="2809527"/>
          </a:xfrm>
        </p:spPr>
        <p:txBody>
          <a:bodyPr/>
          <a:lstStyle/>
          <a:p>
            <a:endParaRPr lang="de-DE" altLang="de-DE" dirty="0"/>
          </a:p>
        </p:txBody>
      </p:sp>
      <p:sp>
        <p:nvSpPr>
          <p:cNvPr id="18" name="Inhaltsplatzhalter 17"/>
          <p:cNvSpPr>
            <a:spLocks noGrp="1"/>
          </p:cNvSpPr>
          <p:nvPr>
            <p:ph sz="quarter" idx="10"/>
          </p:nvPr>
        </p:nvSpPr>
        <p:spPr>
          <a:xfrm>
            <a:off x="3359150" y="836613"/>
            <a:ext cx="6769100" cy="715962"/>
          </a:xfrm>
        </p:spPr>
        <p:txBody>
          <a:bodyPr rtlCol="0"/>
          <a:lstStyle/>
          <a:p>
            <a:pPr marL="0" indent="0">
              <a:defRPr/>
            </a:pPr>
            <a:r>
              <a:rPr lang="de-DE" dirty="0"/>
              <a:t>Welche Kraftfahrzeuggruppen gibt es?</a:t>
            </a:r>
            <a:endParaRPr lang="de-DE" i="1" dirty="0"/>
          </a:p>
        </p:txBody>
      </p:sp>
      <p:sp>
        <p:nvSpPr>
          <p:cNvPr id="5" name="Textfeld 1"/>
          <p:cNvSpPr txBox="1">
            <a:spLocks noChangeArrowheads="1"/>
          </p:cNvSpPr>
          <p:nvPr/>
        </p:nvSpPr>
        <p:spPr bwMode="auto">
          <a:xfrm>
            <a:off x="3719513" y="1897064"/>
            <a:ext cx="6126162" cy="339725"/>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de-DE" altLang="de-DE" sz="1600" b="1">
                <a:latin typeface="Arial" panose="020B0604020202020204" pitchFamily="34" charset="0"/>
                <a:cs typeface="Arial" panose="020B0604020202020204" pitchFamily="34" charset="0"/>
              </a:rPr>
              <a:t>Feuerlöschfahrzeuge (Lösch- und Sonderlöschfahrzeuge)</a:t>
            </a:r>
          </a:p>
        </p:txBody>
      </p:sp>
      <p:grpSp>
        <p:nvGrpSpPr>
          <p:cNvPr id="2" name="Gruppieren 71"/>
          <p:cNvGrpSpPr>
            <a:grpSpLocks/>
          </p:cNvGrpSpPr>
          <p:nvPr/>
        </p:nvGrpSpPr>
        <p:grpSpPr bwMode="auto">
          <a:xfrm>
            <a:off x="3297239" y="1719263"/>
            <a:ext cx="503237" cy="576262"/>
            <a:chOff x="1773213" y="1729383"/>
            <a:chExt cx="503778" cy="576064"/>
          </a:xfrm>
        </p:grpSpPr>
        <p:sp>
          <p:nvSpPr>
            <p:cNvPr id="12334" name="Oval 17"/>
            <p:cNvSpPr>
              <a:spLocks noChangeArrowheads="1"/>
            </p:cNvSpPr>
            <p:nvPr/>
          </p:nvSpPr>
          <p:spPr bwMode="auto">
            <a:xfrm>
              <a:off x="1823257" y="1850601"/>
              <a:ext cx="453734" cy="454846"/>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12335" name="Picture 18"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3213" y="1729383"/>
              <a:ext cx="201289" cy="32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36" name="Line 19"/>
            <p:cNvSpPr>
              <a:spLocks noChangeShapeType="1"/>
            </p:cNvSpPr>
            <p:nvPr/>
          </p:nvSpPr>
          <p:spPr bwMode="auto">
            <a:xfrm flipV="1">
              <a:off x="1926427" y="2083028"/>
              <a:ext cx="308932" cy="1042"/>
            </a:xfrm>
            <a:prstGeom prst="line">
              <a:avLst/>
            </a:prstGeom>
            <a:noFill/>
            <a:ln w="730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
        <p:nvSpPr>
          <p:cNvPr id="6" name="Textfeld 30"/>
          <p:cNvSpPr txBox="1">
            <a:spLocks noChangeArrowheads="1"/>
          </p:cNvSpPr>
          <p:nvPr/>
        </p:nvSpPr>
        <p:spPr bwMode="auto">
          <a:xfrm>
            <a:off x="3719513" y="2392364"/>
            <a:ext cx="6126162" cy="339725"/>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de-DE" altLang="de-DE" sz="1600" b="1">
                <a:latin typeface="Arial" panose="020B0604020202020204" pitchFamily="34" charset="0"/>
                <a:cs typeface="Arial" panose="020B0604020202020204" pitchFamily="34" charset="0"/>
              </a:rPr>
              <a:t>Hubrettungsfahrzeuge (Drehleitern und Hubarbeitsbühnen)</a:t>
            </a:r>
          </a:p>
        </p:txBody>
      </p:sp>
      <p:sp>
        <p:nvSpPr>
          <p:cNvPr id="7" name="Textfeld 31"/>
          <p:cNvSpPr txBox="1">
            <a:spLocks noChangeArrowheads="1"/>
          </p:cNvSpPr>
          <p:nvPr/>
        </p:nvSpPr>
        <p:spPr bwMode="auto">
          <a:xfrm>
            <a:off x="3719513" y="2889250"/>
            <a:ext cx="6126162" cy="338138"/>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de-DE" altLang="de-DE" sz="1600" b="1">
                <a:latin typeface="Arial" panose="020B0604020202020204" pitchFamily="34" charset="0"/>
                <a:cs typeface="Arial" panose="020B0604020202020204" pitchFamily="34" charset="0"/>
              </a:rPr>
              <a:t>Rüst- und Gerätefahrzeuge</a:t>
            </a:r>
          </a:p>
        </p:txBody>
      </p:sp>
      <p:sp>
        <p:nvSpPr>
          <p:cNvPr id="8" name="Textfeld 20"/>
          <p:cNvSpPr txBox="1">
            <a:spLocks noChangeArrowheads="1"/>
          </p:cNvSpPr>
          <p:nvPr/>
        </p:nvSpPr>
        <p:spPr bwMode="auto">
          <a:xfrm>
            <a:off x="3719513" y="3384550"/>
            <a:ext cx="6126162" cy="338138"/>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de-DE" altLang="de-DE" sz="1600" b="1" dirty="0">
                <a:latin typeface="Arial" panose="020B0604020202020204" pitchFamily="34" charset="0"/>
                <a:cs typeface="Arial" panose="020B0604020202020204" pitchFamily="34" charset="0"/>
              </a:rPr>
              <a:t>Krankenfahrzeuge der Feuerwehr</a:t>
            </a:r>
          </a:p>
        </p:txBody>
      </p:sp>
      <p:sp>
        <p:nvSpPr>
          <p:cNvPr id="9" name="Textfeld 21"/>
          <p:cNvSpPr txBox="1">
            <a:spLocks noChangeArrowheads="1"/>
          </p:cNvSpPr>
          <p:nvPr/>
        </p:nvSpPr>
        <p:spPr bwMode="auto">
          <a:xfrm>
            <a:off x="3719513" y="3879850"/>
            <a:ext cx="6126162" cy="338138"/>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de-DE" altLang="de-DE" sz="1600" b="1">
                <a:latin typeface="Arial" panose="020B0604020202020204" pitchFamily="34" charset="0"/>
                <a:cs typeface="Arial" panose="020B0604020202020204" pitchFamily="34" charset="0"/>
              </a:rPr>
              <a:t>Gerätefahrzeuge Gefahrgut</a:t>
            </a:r>
          </a:p>
        </p:txBody>
      </p:sp>
      <p:sp>
        <p:nvSpPr>
          <p:cNvPr id="10" name="Textfeld 22"/>
          <p:cNvSpPr txBox="1">
            <a:spLocks noChangeArrowheads="1"/>
          </p:cNvSpPr>
          <p:nvPr/>
        </p:nvSpPr>
        <p:spPr bwMode="auto">
          <a:xfrm>
            <a:off x="3719513" y="4375150"/>
            <a:ext cx="6126162" cy="338138"/>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de-DE" altLang="de-DE" sz="1600" b="1">
                <a:latin typeface="Arial" panose="020B0604020202020204" pitchFamily="34" charset="0"/>
                <a:cs typeface="Arial" panose="020B0604020202020204" pitchFamily="34" charset="0"/>
              </a:rPr>
              <a:t>Einsatzleitfahrzeuge</a:t>
            </a:r>
          </a:p>
        </p:txBody>
      </p:sp>
      <p:sp>
        <p:nvSpPr>
          <p:cNvPr id="11" name="Textfeld 23"/>
          <p:cNvSpPr txBox="1">
            <a:spLocks noChangeArrowheads="1"/>
          </p:cNvSpPr>
          <p:nvPr/>
        </p:nvSpPr>
        <p:spPr bwMode="auto">
          <a:xfrm>
            <a:off x="3719513" y="4870450"/>
            <a:ext cx="6126162" cy="338138"/>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de-DE" altLang="de-DE" sz="1600" b="1">
                <a:latin typeface="Arial" panose="020B0604020202020204" pitchFamily="34" charset="0"/>
                <a:cs typeface="Arial" panose="020B0604020202020204" pitchFamily="34" charset="0"/>
              </a:rPr>
              <a:t>Mannschaftstransportfahrzeuge</a:t>
            </a:r>
          </a:p>
        </p:txBody>
      </p:sp>
      <p:sp>
        <p:nvSpPr>
          <p:cNvPr id="12" name="Textfeld 24"/>
          <p:cNvSpPr txBox="1">
            <a:spLocks noChangeArrowheads="1"/>
          </p:cNvSpPr>
          <p:nvPr/>
        </p:nvSpPr>
        <p:spPr bwMode="auto">
          <a:xfrm>
            <a:off x="3719513" y="5365750"/>
            <a:ext cx="6126162" cy="338138"/>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de-DE" altLang="de-DE" sz="1600" b="1">
                <a:latin typeface="Arial" panose="020B0604020202020204" pitchFamily="34" charset="0"/>
                <a:cs typeface="Arial" panose="020B0604020202020204" pitchFamily="34" charset="0"/>
              </a:rPr>
              <a:t>Nachschubfahrzeuge</a:t>
            </a:r>
          </a:p>
        </p:txBody>
      </p:sp>
      <p:sp>
        <p:nvSpPr>
          <p:cNvPr id="13" name="Textfeld 25"/>
          <p:cNvSpPr txBox="1">
            <a:spLocks noChangeArrowheads="1"/>
          </p:cNvSpPr>
          <p:nvPr/>
        </p:nvSpPr>
        <p:spPr bwMode="auto">
          <a:xfrm>
            <a:off x="3719513" y="5861050"/>
            <a:ext cx="6126162" cy="338138"/>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de-DE" altLang="de-DE" sz="1600" b="1">
                <a:latin typeface="Arial" panose="020B0604020202020204" pitchFamily="34" charset="0"/>
                <a:cs typeface="Arial" panose="020B0604020202020204" pitchFamily="34" charset="0"/>
              </a:rPr>
              <a:t>Sonstige spezielle Fahrzeuge</a:t>
            </a:r>
          </a:p>
        </p:txBody>
      </p:sp>
      <p:grpSp>
        <p:nvGrpSpPr>
          <p:cNvPr id="3" name="Gruppieren 80"/>
          <p:cNvGrpSpPr>
            <a:grpSpLocks/>
          </p:cNvGrpSpPr>
          <p:nvPr/>
        </p:nvGrpSpPr>
        <p:grpSpPr bwMode="auto">
          <a:xfrm>
            <a:off x="3297239" y="2214563"/>
            <a:ext cx="503237" cy="576262"/>
            <a:chOff x="1773213" y="1729383"/>
            <a:chExt cx="503778" cy="576064"/>
          </a:xfrm>
        </p:grpSpPr>
        <p:sp>
          <p:nvSpPr>
            <p:cNvPr id="12331" name="Oval 17"/>
            <p:cNvSpPr>
              <a:spLocks noChangeArrowheads="1"/>
            </p:cNvSpPr>
            <p:nvPr/>
          </p:nvSpPr>
          <p:spPr bwMode="auto">
            <a:xfrm>
              <a:off x="1823257" y="1850601"/>
              <a:ext cx="453734" cy="454846"/>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12332" name="Picture 18"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3213" y="1729383"/>
              <a:ext cx="201289" cy="32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33" name="Line 19"/>
            <p:cNvSpPr>
              <a:spLocks noChangeShapeType="1"/>
            </p:cNvSpPr>
            <p:nvPr/>
          </p:nvSpPr>
          <p:spPr bwMode="auto">
            <a:xfrm flipV="1">
              <a:off x="1926427" y="2083028"/>
              <a:ext cx="308932" cy="1042"/>
            </a:xfrm>
            <a:prstGeom prst="line">
              <a:avLst/>
            </a:prstGeom>
            <a:noFill/>
            <a:ln w="730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grpSp>
        <p:nvGrpSpPr>
          <p:cNvPr id="4" name="Gruppieren 84"/>
          <p:cNvGrpSpPr>
            <a:grpSpLocks/>
          </p:cNvGrpSpPr>
          <p:nvPr/>
        </p:nvGrpSpPr>
        <p:grpSpPr bwMode="auto">
          <a:xfrm>
            <a:off x="3297239" y="2709863"/>
            <a:ext cx="503237" cy="576262"/>
            <a:chOff x="1773213" y="1729383"/>
            <a:chExt cx="503778" cy="576064"/>
          </a:xfrm>
        </p:grpSpPr>
        <p:sp>
          <p:nvSpPr>
            <p:cNvPr id="12328" name="Oval 17"/>
            <p:cNvSpPr>
              <a:spLocks noChangeArrowheads="1"/>
            </p:cNvSpPr>
            <p:nvPr/>
          </p:nvSpPr>
          <p:spPr bwMode="auto">
            <a:xfrm>
              <a:off x="1823257" y="1850601"/>
              <a:ext cx="453734" cy="454846"/>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12329" name="Picture 18"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3213" y="1729383"/>
              <a:ext cx="201289" cy="32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30" name="Line 19"/>
            <p:cNvSpPr>
              <a:spLocks noChangeShapeType="1"/>
            </p:cNvSpPr>
            <p:nvPr/>
          </p:nvSpPr>
          <p:spPr bwMode="auto">
            <a:xfrm flipV="1">
              <a:off x="1926427" y="2083028"/>
              <a:ext cx="308932" cy="1042"/>
            </a:xfrm>
            <a:prstGeom prst="line">
              <a:avLst/>
            </a:prstGeom>
            <a:noFill/>
            <a:ln w="730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grpSp>
        <p:nvGrpSpPr>
          <p:cNvPr id="14" name="Gruppieren 88"/>
          <p:cNvGrpSpPr>
            <a:grpSpLocks/>
          </p:cNvGrpSpPr>
          <p:nvPr/>
        </p:nvGrpSpPr>
        <p:grpSpPr bwMode="auto">
          <a:xfrm>
            <a:off x="3297239" y="3203576"/>
            <a:ext cx="503237" cy="576263"/>
            <a:chOff x="1773213" y="1729383"/>
            <a:chExt cx="503778" cy="576064"/>
          </a:xfrm>
        </p:grpSpPr>
        <p:sp>
          <p:nvSpPr>
            <p:cNvPr id="12325" name="Oval 17"/>
            <p:cNvSpPr>
              <a:spLocks noChangeArrowheads="1"/>
            </p:cNvSpPr>
            <p:nvPr/>
          </p:nvSpPr>
          <p:spPr bwMode="auto">
            <a:xfrm>
              <a:off x="1823257" y="1850601"/>
              <a:ext cx="453734" cy="454846"/>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12326" name="Picture 18"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3213" y="1729383"/>
              <a:ext cx="201289" cy="32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7" name="Line 19"/>
            <p:cNvSpPr>
              <a:spLocks noChangeShapeType="1"/>
            </p:cNvSpPr>
            <p:nvPr/>
          </p:nvSpPr>
          <p:spPr bwMode="auto">
            <a:xfrm flipV="1">
              <a:off x="1926427" y="2083028"/>
              <a:ext cx="308932" cy="1042"/>
            </a:xfrm>
            <a:prstGeom prst="line">
              <a:avLst/>
            </a:prstGeom>
            <a:noFill/>
            <a:ln w="730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grpSp>
        <p:nvGrpSpPr>
          <p:cNvPr id="20" name="Gruppieren 92"/>
          <p:cNvGrpSpPr>
            <a:grpSpLocks/>
          </p:cNvGrpSpPr>
          <p:nvPr/>
        </p:nvGrpSpPr>
        <p:grpSpPr bwMode="auto">
          <a:xfrm>
            <a:off x="3297239" y="3698876"/>
            <a:ext cx="503237" cy="576263"/>
            <a:chOff x="1773213" y="1729383"/>
            <a:chExt cx="503778" cy="576064"/>
          </a:xfrm>
        </p:grpSpPr>
        <p:sp>
          <p:nvSpPr>
            <p:cNvPr id="12322" name="Oval 17"/>
            <p:cNvSpPr>
              <a:spLocks noChangeArrowheads="1"/>
            </p:cNvSpPr>
            <p:nvPr/>
          </p:nvSpPr>
          <p:spPr bwMode="auto">
            <a:xfrm>
              <a:off x="1823257" y="1850601"/>
              <a:ext cx="453734" cy="454846"/>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12323" name="Picture 18"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3213" y="1729383"/>
              <a:ext cx="201289" cy="32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4" name="Line 19"/>
            <p:cNvSpPr>
              <a:spLocks noChangeShapeType="1"/>
            </p:cNvSpPr>
            <p:nvPr/>
          </p:nvSpPr>
          <p:spPr bwMode="auto">
            <a:xfrm flipV="1">
              <a:off x="1926427" y="2083028"/>
              <a:ext cx="308932" cy="1042"/>
            </a:xfrm>
            <a:prstGeom prst="line">
              <a:avLst/>
            </a:prstGeom>
            <a:noFill/>
            <a:ln w="730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grpSp>
        <p:nvGrpSpPr>
          <p:cNvPr id="21" name="Gruppieren 96"/>
          <p:cNvGrpSpPr>
            <a:grpSpLocks/>
          </p:cNvGrpSpPr>
          <p:nvPr/>
        </p:nvGrpSpPr>
        <p:grpSpPr bwMode="auto">
          <a:xfrm>
            <a:off x="3297239" y="4194176"/>
            <a:ext cx="503237" cy="576263"/>
            <a:chOff x="1773213" y="1729383"/>
            <a:chExt cx="503778" cy="576064"/>
          </a:xfrm>
        </p:grpSpPr>
        <p:sp>
          <p:nvSpPr>
            <p:cNvPr id="12319" name="Oval 17"/>
            <p:cNvSpPr>
              <a:spLocks noChangeArrowheads="1"/>
            </p:cNvSpPr>
            <p:nvPr/>
          </p:nvSpPr>
          <p:spPr bwMode="auto">
            <a:xfrm>
              <a:off x="1823257" y="1850601"/>
              <a:ext cx="453734" cy="454846"/>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12320" name="Picture 18"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3213" y="1729383"/>
              <a:ext cx="201289" cy="32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1" name="Line 19"/>
            <p:cNvSpPr>
              <a:spLocks noChangeShapeType="1"/>
            </p:cNvSpPr>
            <p:nvPr/>
          </p:nvSpPr>
          <p:spPr bwMode="auto">
            <a:xfrm flipV="1">
              <a:off x="1926427" y="2083028"/>
              <a:ext cx="308932" cy="1042"/>
            </a:xfrm>
            <a:prstGeom prst="line">
              <a:avLst/>
            </a:prstGeom>
            <a:noFill/>
            <a:ln w="730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grpSp>
        <p:nvGrpSpPr>
          <p:cNvPr id="22" name="Gruppieren 100"/>
          <p:cNvGrpSpPr>
            <a:grpSpLocks/>
          </p:cNvGrpSpPr>
          <p:nvPr/>
        </p:nvGrpSpPr>
        <p:grpSpPr bwMode="auto">
          <a:xfrm>
            <a:off x="3297239" y="4689476"/>
            <a:ext cx="503237" cy="576263"/>
            <a:chOff x="1773213" y="1729383"/>
            <a:chExt cx="503778" cy="576064"/>
          </a:xfrm>
        </p:grpSpPr>
        <p:sp>
          <p:nvSpPr>
            <p:cNvPr id="12316" name="Oval 17"/>
            <p:cNvSpPr>
              <a:spLocks noChangeArrowheads="1"/>
            </p:cNvSpPr>
            <p:nvPr/>
          </p:nvSpPr>
          <p:spPr bwMode="auto">
            <a:xfrm>
              <a:off x="1823257" y="1850601"/>
              <a:ext cx="453734" cy="454846"/>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12317" name="Picture 18"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3213" y="1729383"/>
              <a:ext cx="201289" cy="32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8" name="Line 19"/>
            <p:cNvSpPr>
              <a:spLocks noChangeShapeType="1"/>
            </p:cNvSpPr>
            <p:nvPr/>
          </p:nvSpPr>
          <p:spPr bwMode="auto">
            <a:xfrm flipV="1">
              <a:off x="1926427" y="2083028"/>
              <a:ext cx="308932" cy="1042"/>
            </a:xfrm>
            <a:prstGeom prst="line">
              <a:avLst/>
            </a:prstGeom>
            <a:noFill/>
            <a:ln w="730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grpSp>
        <p:nvGrpSpPr>
          <p:cNvPr id="23" name="Gruppieren 104"/>
          <p:cNvGrpSpPr>
            <a:grpSpLocks/>
          </p:cNvGrpSpPr>
          <p:nvPr/>
        </p:nvGrpSpPr>
        <p:grpSpPr bwMode="auto">
          <a:xfrm>
            <a:off x="3297239" y="5184776"/>
            <a:ext cx="503237" cy="576263"/>
            <a:chOff x="1773213" y="1729383"/>
            <a:chExt cx="503778" cy="576064"/>
          </a:xfrm>
        </p:grpSpPr>
        <p:sp>
          <p:nvSpPr>
            <p:cNvPr id="12313" name="Oval 17"/>
            <p:cNvSpPr>
              <a:spLocks noChangeArrowheads="1"/>
            </p:cNvSpPr>
            <p:nvPr/>
          </p:nvSpPr>
          <p:spPr bwMode="auto">
            <a:xfrm>
              <a:off x="1823257" y="1850601"/>
              <a:ext cx="453734" cy="454846"/>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12314" name="Picture 18"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3213" y="1729383"/>
              <a:ext cx="201289" cy="32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5" name="Line 19"/>
            <p:cNvSpPr>
              <a:spLocks noChangeShapeType="1"/>
            </p:cNvSpPr>
            <p:nvPr/>
          </p:nvSpPr>
          <p:spPr bwMode="auto">
            <a:xfrm flipV="1">
              <a:off x="1926427" y="2083028"/>
              <a:ext cx="308932" cy="1042"/>
            </a:xfrm>
            <a:prstGeom prst="line">
              <a:avLst/>
            </a:prstGeom>
            <a:noFill/>
            <a:ln w="730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grpSp>
        <p:nvGrpSpPr>
          <p:cNvPr id="24" name="Gruppieren 108"/>
          <p:cNvGrpSpPr>
            <a:grpSpLocks/>
          </p:cNvGrpSpPr>
          <p:nvPr/>
        </p:nvGrpSpPr>
        <p:grpSpPr bwMode="auto">
          <a:xfrm>
            <a:off x="3297239" y="5680076"/>
            <a:ext cx="503237" cy="576263"/>
            <a:chOff x="1773213" y="1729383"/>
            <a:chExt cx="503778" cy="576064"/>
          </a:xfrm>
        </p:grpSpPr>
        <p:sp>
          <p:nvSpPr>
            <p:cNvPr id="12310" name="Oval 17"/>
            <p:cNvSpPr>
              <a:spLocks noChangeArrowheads="1"/>
            </p:cNvSpPr>
            <p:nvPr/>
          </p:nvSpPr>
          <p:spPr bwMode="auto">
            <a:xfrm>
              <a:off x="1823257" y="1850601"/>
              <a:ext cx="453734" cy="454846"/>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12311" name="Picture 18"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3213" y="1729383"/>
              <a:ext cx="201289" cy="32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2" name="Line 19"/>
            <p:cNvSpPr>
              <a:spLocks noChangeShapeType="1"/>
            </p:cNvSpPr>
            <p:nvPr/>
          </p:nvSpPr>
          <p:spPr bwMode="auto">
            <a:xfrm flipV="1">
              <a:off x="1926427" y="2083028"/>
              <a:ext cx="308932" cy="1042"/>
            </a:xfrm>
            <a:prstGeom prst="line">
              <a:avLst/>
            </a:prstGeom>
            <a:noFill/>
            <a:ln w="730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Tree>
    <p:extLst>
      <p:ext uri="{BB962C8B-B14F-4D97-AF65-F5344CB8AC3E}">
        <p14:creationId xmlns:p14="http://schemas.microsoft.com/office/powerpoint/2010/main" val="2587467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6"/>
          <p:cNvSpPr>
            <a:spLocks noGrp="1"/>
          </p:cNvSpPr>
          <p:nvPr>
            <p:ph type="title"/>
          </p:nvPr>
        </p:nvSpPr>
        <p:spPr>
          <a:xfrm>
            <a:off x="725864" y="365125"/>
            <a:ext cx="10627936" cy="3799287"/>
          </a:xfrm>
        </p:spPr>
        <p:txBody>
          <a:bodyPr/>
          <a:lstStyle/>
          <a:p>
            <a:endParaRPr lang="de-DE" altLang="de-DE" dirty="0"/>
          </a:p>
        </p:txBody>
      </p:sp>
      <p:sp>
        <p:nvSpPr>
          <p:cNvPr id="18" name="Inhaltsplatzhalter 17"/>
          <p:cNvSpPr>
            <a:spLocks noGrp="1"/>
          </p:cNvSpPr>
          <p:nvPr>
            <p:ph sz="quarter" idx="10"/>
          </p:nvPr>
        </p:nvSpPr>
        <p:spPr>
          <a:xfrm>
            <a:off x="3359150" y="836614"/>
            <a:ext cx="6769100" cy="1144587"/>
          </a:xfrm>
        </p:spPr>
        <p:txBody>
          <a:bodyPr rtlCol="0"/>
          <a:lstStyle/>
          <a:p>
            <a:pPr marL="0" indent="0" eaLnBrk="0" hangingPunct="0">
              <a:defRPr/>
            </a:pPr>
            <a:r>
              <a:rPr lang="de-DE" dirty="0"/>
              <a:t>Wie lauten die drei Kraftfahrzeug-</a:t>
            </a:r>
            <a:r>
              <a:rPr lang="de-DE" dirty="0" err="1"/>
              <a:t>gewichtsklassen</a:t>
            </a:r>
            <a:r>
              <a:rPr lang="de-DE" dirty="0"/>
              <a:t>?</a:t>
            </a:r>
          </a:p>
        </p:txBody>
      </p:sp>
      <p:grpSp>
        <p:nvGrpSpPr>
          <p:cNvPr id="2" name="Gruppieren 36"/>
          <p:cNvGrpSpPr>
            <a:grpSpLocks/>
          </p:cNvGrpSpPr>
          <p:nvPr/>
        </p:nvGrpSpPr>
        <p:grpSpPr bwMode="auto">
          <a:xfrm>
            <a:off x="3344863" y="2709863"/>
            <a:ext cx="6496050" cy="823912"/>
            <a:chOff x="1820763" y="2420888"/>
            <a:chExt cx="6496150" cy="824796"/>
          </a:xfrm>
        </p:grpSpPr>
        <p:sp>
          <p:nvSpPr>
            <p:cNvPr id="14353" name="Text Box 13"/>
            <p:cNvSpPr txBox="1">
              <a:spLocks noChangeArrowheads="1"/>
            </p:cNvSpPr>
            <p:nvPr/>
          </p:nvSpPr>
          <p:spPr bwMode="auto">
            <a:xfrm>
              <a:off x="2195513" y="2593779"/>
              <a:ext cx="6121400" cy="651905"/>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tIns="18000" bIns="18000">
              <a:spAutoFit/>
            </a:bodyPr>
            <a:lstStyle>
              <a:lvl1pPr>
                <a:tabLst>
                  <a:tab pos="625475" algn="l"/>
                  <a:tab pos="1617663" algn="l"/>
                </a:tabLst>
                <a:defRPr>
                  <a:solidFill>
                    <a:schemeClr val="tx1"/>
                  </a:solidFill>
                  <a:latin typeface="Calibri" panose="020F0502020204030204" pitchFamily="34" charset="0"/>
                </a:defRPr>
              </a:lvl1pPr>
              <a:lvl2pPr marL="742950" indent="-285750">
                <a:tabLst>
                  <a:tab pos="625475" algn="l"/>
                  <a:tab pos="1617663" algn="l"/>
                </a:tabLst>
                <a:defRPr>
                  <a:solidFill>
                    <a:schemeClr val="tx1"/>
                  </a:solidFill>
                  <a:latin typeface="Calibri" panose="020F0502020204030204" pitchFamily="34" charset="0"/>
                </a:defRPr>
              </a:lvl2pPr>
              <a:lvl3pPr marL="1143000" indent="-228600">
                <a:tabLst>
                  <a:tab pos="625475" algn="l"/>
                  <a:tab pos="1617663" algn="l"/>
                </a:tabLst>
                <a:defRPr>
                  <a:solidFill>
                    <a:schemeClr val="tx1"/>
                  </a:solidFill>
                  <a:latin typeface="Calibri" panose="020F0502020204030204" pitchFamily="34" charset="0"/>
                </a:defRPr>
              </a:lvl3pPr>
              <a:lvl4pPr marL="1600200" indent="-228600">
                <a:tabLst>
                  <a:tab pos="625475" algn="l"/>
                  <a:tab pos="1617663" algn="l"/>
                </a:tabLst>
                <a:defRPr>
                  <a:solidFill>
                    <a:schemeClr val="tx1"/>
                  </a:solidFill>
                  <a:latin typeface="Calibri" panose="020F0502020204030204" pitchFamily="34" charset="0"/>
                </a:defRPr>
              </a:lvl4pPr>
              <a:lvl5pPr marL="2057400" indent="-228600">
                <a:tabLst>
                  <a:tab pos="625475" algn="l"/>
                  <a:tab pos="1617663" algn="l"/>
                </a:tabLst>
                <a:defRPr>
                  <a:solidFill>
                    <a:schemeClr val="tx1"/>
                  </a:solidFill>
                  <a:latin typeface="Calibri" panose="020F0502020204030204" pitchFamily="34" charset="0"/>
                </a:defRPr>
              </a:lvl5pPr>
              <a:lvl6pPr marL="2514600" indent="-228600" fontAlgn="base">
                <a:spcBef>
                  <a:spcPct val="0"/>
                </a:spcBef>
                <a:spcAft>
                  <a:spcPct val="0"/>
                </a:spcAft>
                <a:tabLst>
                  <a:tab pos="625475" algn="l"/>
                  <a:tab pos="1617663" algn="l"/>
                </a:tabLst>
                <a:defRPr>
                  <a:solidFill>
                    <a:schemeClr val="tx1"/>
                  </a:solidFill>
                  <a:latin typeface="Calibri" panose="020F0502020204030204" pitchFamily="34" charset="0"/>
                </a:defRPr>
              </a:lvl6pPr>
              <a:lvl7pPr marL="2971800" indent="-228600" fontAlgn="base">
                <a:spcBef>
                  <a:spcPct val="0"/>
                </a:spcBef>
                <a:spcAft>
                  <a:spcPct val="0"/>
                </a:spcAft>
                <a:tabLst>
                  <a:tab pos="625475" algn="l"/>
                  <a:tab pos="1617663" algn="l"/>
                </a:tabLst>
                <a:defRPr>
                  <a:solidFill>
                    <a:schemeClr val="tx1"/>
                  </a:solidFill>
                  <a:latin typeface="Calibri" panose="020F0502020204030204" pitchFamily="34" charset="0"/>
                </a:defRPr>
              </a:lvl7pPr>
              <a:lvl8pPr marL="3429000" indent="-228600" fontAlgn="base">
                <a:spcBef>
                  <a:spcPct val="0"/>
                </a:spcBef>
                <a:spcAft>
                  <a:spcPct val="0"/>
                </a:spcAft>
                <a:tabLst>
                  <a:tab pos="625475" algn="l"/>
                  <a:tab pos="1617663" algn="l"/>
                </a:tabLst>
                <a:defRPr>
                  <a:solidFill>
                    <a:schemeClr val="tx1"/>
                  </a:solidFill>
                  <a:latin typeface="Calibri" panose="020F0502020204030204" pitchFamily="34" charset="0"/>
                </a:defRPr>
              </a:lvl8pPr>
              <a:lvl9pPr marL="3886200" indent="-228600" fontAlgn="base">
                <a:spcBef>
                  <a:spcPct val="0"/>
                </a:spcBef>
                <a:spcAft>
                  <a:spcPct val="0"/>
                </a:spcAft>
                <a:tabLst>
                  <a:tab pos="625475" algn="l"/>
                  <a:tab pos="1617663" algn="l"/>
                </a:tabLst>
                <a:defRPr>
                  <a:solidFill>
                    <a:schemeClr val="tx1"/>
                  </a:solidFill>
                  <a:latin typeface="Calibri" panose="020F0502020204030204" pitchFamily="34" charset="0"/>
                </a:defRPr>
              </a:lvl9pPr>
            </a:lstStyle>
            <a:p>
              <a:pPr>
                <a:spcBef>
                  <a:spcPct val="50000"/>
                </a:spcBef>
              </a:pPr>
              <a:r>
                <a:rPr lang="de-DE" altLang="de-DE" sz="2000" b="1">
                  <a:latin typeface="Arial" panose="020B0604020202020204" pitchFamily="34" charset="0"/>
                  <a:cs typeface="Arial" panose="020B0604020202020204" pitchFamily="34" charset="0"/>
                </a:rPr>
                <a:t>L	leicht	Gesamtmasse über 2.000 kg 		bis einschließlich 7.500 kg</a:t>
              </a:r>
            </a:p>
          </p:txBody>
        </p:sp>
        <p:grpSp>
          <p:nvGrpSpPr>
            <p:cNvPr id="14354" name="Group 16"/>
            <p:cNvGrpSpPr>
              <a:grpSpLocks/>
            </p:cNvGrpSpPr>
            <p:nvPr/>
          </p:nvGrpSpPr>
          <p:grpSpPr bwMode="auto">
            <a:xfrm>
              <a:off x="1820763" y="2420888"/>
              <a:ext cx="719137" cy="822325"/>
              <a:chOff x="2109" y="2025"/>
              <a:chExt cx="453" cy="518"/>
            </a:xfrm>
          </p:grpSpPr>
          <p:sp>
            <p:nvSpPr>
              <p:cNvPr id="14355" name="Oval 17"/>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14356" name="Picture 18"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7" name="Line 19"/>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grpSp>
      <p:grpSp>
        <p:nvGrpSpPr>
          <p:cNvPr id="4" name="Gruppieren 37"/>
          <p:cNvGrpSpPr>
            <a:grpSpLocks/>
          </p:cNvGrpSpPr>
          <p:nvPr/>
        </p:nvGrpSpPr>
        <p:grpSpPr bwMode="auto">
          <a:xfrm>
            <a:off x="3344863" y="3700463"/>
            <a:ext cx="6496050" cy="825500"/>
            <a:chOff x="1820763" y="2420888"/>
            <a:chExt cx="6496150" cy="824796"/>
          </a:xfrm>
        </p:grpSpPr>
        <p:sp>
          <p:nvSpPr>
            <p:cNvPr id="14348" name="Text Box 13"/>
            <p:cNvSpPr txBox="1">
              <a:spLocks noChangeArrowheads="1"/>
            </p:cNvSpPr>
            <p:nvPr/>
          </p:nvSpPr>
          <p:spPr bwMode="auto">
            <a:xfrm>
              <a:off x="2195513" y="2593779"/>
              <a:ext cx="6121400" cy="651905"/>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tIns="18000" bIns="18000">
              <a:spAutoFit/>
            </a:bodyPr>
            <a:lstStyle>
              <a:lvl1pPr>
                <a:tabLst>
                  <a:tab pos="625475" algn="l"/>
                  <a:tab pos="1617663" algn="l"/>
                </a:tabLst>
                <a:defRPr>
                  <a:solidFill>
                    <a:schemeClr val="tx1"/>
                  </a:solidFill>
                  <a:latin typeface="Calibri" panose="020F0502020204030204" pitchFamily="34" charset="0"/>
                </a:defRPr>
              </a:lvl1pPr>
              <a:lvl2pPr marL="742950" indent="-285750">
                <a:tabLst>
                  <a:tab pos="625475" algn="l"/>
                  <a:tab pos="1617663" algn="l"/>
                </a:tabLst>
                <a:defRPr>
                  <a:solidFill>
                    <a:schemeClr val="tx1"/>
                  </a:solidFill>
                  <a:latin typeface="Calibri" panose="020F0502020204030204" pitchFamily="34" charset="0"/>
                </a:defRPr>
              </a:lvl2pPr>
              <a:lvl3pPr marL="1143000" indent="-228600">
                <a:tabLst>
                  <a:tab pos="625475" algn="l"/>
                  <a:tab pos="1617663" algn="l"/>
                </a:tabLst>
                <a:defRPr>
                  <a:solidFill>
                    <a:schemeClr val="tx1"/>
                  </a:solidFill>
                  <a:latin typeface="Calibri" panose="020F0502020204030204" pitchFamily="34" charset="0"/>
                </a:defRPr>
              </a:lvl3pPr>
              <a:lvl4pPr marL="1600200" indent="-228600">
                <a:tabLst>
                  <a:tab pos="625475" algn="l"/>
                  <a:tab pos="1617663" algn="l"/>
                </a:tabLst>
                <a:defRPr>
                  <a:solidFill>
                    <a:schemeClr val="tx1"/>
                  </a:solidFill>
                  <a:latin typeface="Calibri" panose="020F0502020204030204" pitchFamily="34" charset="0"/>
                </a:defRPr>
              </a:lvl4pPr>
              <a:lvl5pPr marL="2057400" indent="-228600">
                <a:tabLst>
                  <a:tab pos="625475" algn="l"/>
                  <a:tab pos="1617663" algn="l"/>
                </a:tabLst>
                <a:defRPr>
                  <a:solidFill>
                    <a:schemeClr val="tx1"/>
                  </a:solidFill>
                  <a:latin typeface="Calibri" panose="020F0502020204030204" pitchFamily="34" charset="0"/>
                </a:defRPr>
              </a:lvl5pPr>
              <a:lvl6pPr marL="2514600" indent="-228600" fontAlgn="base">
                <a:spcBef>
                  <a:spcPct val="0"/>
                </a:spcBef>
                <a:spcAft>
                  <a:spcPct val="0"/>
                </a:spcAft>
                <a:tabLst>
                  <a:tab pos="625475" algn="l"/>
                  <a:tab pos="1617663" algn="l"/>
                </a:tabLst>
                <a:defRPr>
                  <a:solidFill>
                    <a:schemeClr val="tx1"/>
                  </a:solidFill>
                  <a:latin typeface="Calibri" panose="020F0502020204030204" pitchFamily="34" charset="0"/>
                </a:defRPr>
              </a:lvl6pPr>
              <a:lvl7pPr marL="2971800" indent="-228600" fontAlgn="base">
                <a:spcBef>
                  <a:spcPct val="0"/>
                </a:spcBef>
                <a:spcAft>
                  <a:spcPct val="0"/>
                </a:spcAft>
                <a:tabLst>
                  <a:tab pos="625475" algn="l"/>
                  <a:tab pos="1617663" algn="l"/>
                </a:tabLst>
                <a:defRPr>
                  <a:solidFill>
                    <a:schemeClr val="tx1"/>
                  </a:solidFill>
                  <a:latin typeface="Calibri" panose="020F0502020204030204" pitchFamily="34" charset="0"/>
                </a:defRPr>
              </a:lvl7pPr>
              <a:lvl8pPr marL="3429000" indent="-228600" fontAlgn="base">
                <a:spcBef>
                  <a:spcPct val="0"/>
                </a:spcBef>
                <a:spcAft>
                  <a:spcPct val="0"/>
                </a:spcAft>
                <a:tabLst>
                  <a:tab pos="625475" algn="l"/>
                  <a:tab pos="1617663" algn="l"/>
                </a:tabLst>
                <a:defRPr>
                  <a:solidFill>
                    <a:schemeClr val="tx1"/>
                  </a:solidFill>
                  <a:latin typeface="Calibri" panose="020F0502020204030204" pitchFamily="34" charset="0"/>
                </a:defRPr>
              </a:lvl8pPr>
              <a:lvl9pPr marL="3886200" indent="-228600" fontAlgn="base">
                <a:spcBef>
                  <a:spcPct val="0"/>
                </a:spcBef>
                <a:spcAft>
                  <a:spcPct val="0"/>
                </a:spcAft>
                <a:tabLst>
                  <a:tab pos="625475" algn="l"/>
                  <a:tab pos="1617663" algn="l"/>
                </a:tabLst>
                <a:defRPr>
                  <a:solidFill>
                    <a:schemeClr val="tx1"/>
                  </a:solidFill>
                  <a:latin typeface="Calibri" panose="020F0502020204030204" pitchFamily="34" charset="0"/>
                </a:defRPr>
              </a:lvl9pPr>
            </a:lstStyle>
            <a:p>
              <a:pPr>
                <a:spcBef>
                  <a:spcPct val="50000"/>
                </a:spcBef>
              </a:pPr>
              <a:r>
                <a:rPr lang="de-DE" altLang="de-DE" sz="2000" b="1">
                  <a:latin typeface="Arial" panose="020B0604020202020204" pitchFamily="34" charset="0"/>
                  <a:cs typeface="Arial" panose="020B0604020202020204" pitchFamily="34" charset="0"/>
                </a:rPr>
                <a:t>M	mittel	Gesamtmasse über 7.500 kg 		bis einschließlich 14.000 kg</a:t>
              </a:r>
            </a:p>
          </p:txBody>
        </p:sp>
        <p:grpSp>
          <p:nvGrpSpPr>
            <p:cNvPr id="14349" name="Group 16"/>
            <p:cNvGrpSpPr>
              <a:grpSpLocks/>
            </p:cNvGrpSpPr>
            <p:nvPr/>
          </p:nvGrpSpPr>
          <p:grpSpPr bwMode="auto">
            <a:xfrm>
              <a:off x="1820768" y="2420892"/>
              <a:ext cx="719138" cy="822326"/>
              <a:chOff x="2109" y="2025"/>
              <a:chExt cx="453" cy="518"/>
            </a:xfrm>
          </p:grpSpPr>
          <p:sp>
            <p:nvSpPr>
              <p:cNvPr id="14350" name="Oval 17"/>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14351" name="Picture 18"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Line 19"/>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grpSp>
      <p:grpSp>
        <p:nvGrpSpPr>
          <p:cNvPr id="6" name="Gruppieren 43"/>
          <p:cNvGrpSpPr>
            <a:grpSpLocks/>
          </p:cNvGrpSpPr>
          <p:nvPr/>
        </p:nvGrpSpPr>
        <p:grpSpPr bwMode="auto">
          <a:xfrm>
            <a:off x="3344863" y="4692651"/>
            <a:ext cx="6496050" cy="823913"/>
            <a:chOff x="1820763" y="2420888"/>
            <a:chExt cx="6496150" cy="824796"/>
          </a:xfrm>
        </p:grpSpPr>
        <p:sp>
          <p:nvSpPr>
            <p:cNvPr id="14343" name="Text Box 13"/>
            <p:cNvSpPr txBox="1">
              <a:spLocks noChangeArrowheads="1"/>
            </p:cNvSpPr>
            <p:nvPr/>
          </p:nvSpPr>
          <p:spPr bwMode="auto">
            <a:xfrm>
              <a:off x="2195513" y="2593779"/>
              <a:ext cx="6121400" cy="651905"/>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tIns="18000" bIns="18000">
              <a:spAutoFit/>
            </a:bodyPr>
            <a:lstStyle>
              <a:lvl1pPr>
                <a:tabLst>
                  <a:tab pos="625475" algn="l"/>
                  <a:tab pos="1617663" algn="l"/>
                </a:tabLst>
                <a:defRPr>
                  <a:solidFill>
                    <a:schemeClr val="tx1"/>
                  </a:solidFill>
                  <a:latin typeface="Calibri" panose="020F0502020204030204" pitchFamily="34" charset="0"/>
                </a:defRPr>
              </a:lvl1pPr>
              <a:lvl2pPr marL="742950" indent="-285750">
                <a:tabLst>
                  <a:tab pos="625475" algn="l"/>
                  <a:tab pos="1617663" algn="l"/>
                </a:tabLst>
                <a:defRPr>
                  <a:solidFill>
                    <a:schemeClr val="tx1"/>
                  </a:solidFill>
                  <a:latin typeface="Calibri" panose="020F0502020204030204" pitchFamily="34" charset="0"/>
                </a:defRPr>
              </a:lvl2pPr>
              <a:lvl3pPr marL="1143000" indent="-228600">
                <a:tabLst>
                  <a:tab pos="625475" algn="l"/>
                  <a:tab pos="1617663" algn="l"/>
                </a:tabLst>
                <a:defRPr>
                  <a:solidFill>
                    <a:schemeClr val="tx1"/>
                  </a:solidFill>
                  <a:latin typeface="Calibri" panose="020F0502020204030204" pitchFamily="34" charset="0"/>
                </a:defRPr>
              </a:lvl3pPr>
              <a:lvl4pPr marL="1600200" indent="-228600">
                <a:tabLst>
                  <a:tab pos="625475" algn="l"/>
                  <a:tab pos="1617663" algn="l"/>
                </a:tabLst>
                <a:defRPr>
                  <a:solidFill>
                    <a:schemeClr val="tx1"/>
                  </a:solidFill>
                  <a:latin typeface="Calibri" panose="020F0502020204030204" pitchFamily="34" charset="0"/>
                </a:defRPr>
              </a:lvl4pPr>
              <a:lvl5pPr marL="2057400" indent="-228600">
                <a:tabLst>
                  <a:tab pos="625475" algn="l"/>
                  <a:tab pos="1617663" algn="l"/>
                </a:tabLst>
                <a:defRPr>
                  <a:solidFill>
                    <a:schemeClr val="tx1"/>
                  </a:solidFill>
                  <a:latin typeface="Calibri" panose="020F0502020204030204" pitchFamily="34" charset="0"/>
                </a:defRPr>
              </a:lvl5pPr>
              <a:lvl6pPr marL="2514600" indent="-228600" fontAlgn="base">
                <a:spcBef>
                  <a:spcPct val="0"/>
                </a:spcBef>
                <a:spcAft>
                  <a:spcPct val="0"/>
                </a:spcAft>
                <a:tabLst>
                  <a:tab pos="625475" algn="l"/>
                  <a:tab pos="1617663" algn="l"/>
                </a:tabLst>
                <a:defRPr>
                  <a:solidFill>
                    <a:schemeClr val="tx1"/>
                  </a:solidFill>
                  <a:latin typeface="Calibri" panose="020F0502020204030204" pitchFamily="34" charset="0"/>
                </a:defRPr>
              </a:lvl6pPr>
              <a:lvl7pPr marL="2971800" indent="-228600" fontAlgn="base">
                <a:spcBef>
                  <a:spcPct val="0"/>
                </a:spcBef>
                <a:spcAft>
                  <a:spcPct val="0"/>
                </a:spcAft>
                <a:tabLst>
                  <a:tab pos="625475" algn="l"/>
                  <a:tab pos="1617663" algn="l"/>
                </a:tabLst>
                <a:defRPr>
                  <a:solidFill>
                    <a:schemeClr val="tx1"/>
                  </a:solidFill>
                  <a:latin typeface="Calibri" panose="020F0502020204030204" pitchFamily="34" charset="0"/>
                </a:defRPr>
              </a:lvl7pPr>
              <a:lvl8pPr marL="3429000" indent="-228600" fontAlgn="base">
                <a:spcBef>
                  <a:spcPct val="0"/>
                </a:spcBef>
                <a:spcAft>
                  <a:spcPct val="0"/>
                </a:spcAft>
                <a:tabLst>
                  <a:tab pos="625475" algn="l"/>
                  <a:tab pos="1617663" algn="l"/>
                </a:tabLst>
                <a:defRPr>
                  <a:solidFill>
                    <a:schemeClr val="tx1"/>
                  </a:solidFill>
                  <a:latin typeface="Calibri" panose="020F0502020204030204" pitchFamily="34" charset="0"/>
                </a:defRPr>
              </a:lvl8pPr>
              <a:lvl9pPr marL="3886200" indent="-228600" fontAlgn="base">
                <a:spcBef>
                  <a:spcPct val="0"/>
                </a:spcBef>
                <a:spcAft>
                  <a:spcPct val="0"/>
                </a:spcAft>
                <a:tabLst>
                  <a:tab pos="625475" algn="l"/>
                  <a:tab pos="1617663" algn="l"/>
                </a:tabLst>
                <a:defRPr>
                  <a:solidFill>
                    <a:schemeClr val="tx1"/>
                  </a:solidFill>
                  <a:latin typeface="Calibri" panose="020F0502020204030204" pitchFamily="34" charset="0"/>
                </a:defRPr>
              </a:lvl9pPr>
            </a:lstStyle>
            <a:p>
              <a:pPr>
                <a:spcBef>
                  <a:spcPct val="50000"/>
                </a:spcBef>
              </a:pPr>
              <a:r>
                <a:rPr lang="de-DE" altLang="de-DE" sz="2000" b="1">
                  <a:latin typeface="Arial" panose="020B0604020202020204" pitchFamily="34" charset="0"/>
                  <a:cs typeface="Arial" panose="020B0604020202020204" pitchFamily="34" charset="0"/>
                </a:rPr>
                <a:t>S	super	Gesamtmasse über 14.000 kg 		</a:t>
              </a:r>
            </a:p>
          </p:txBody>
        </p:sp>
        <p:grpSp>
          <p:nvGrpSpPr>
            <p:cNvPr id="14344" name="Group 16"/>
            <p:cNvGrpSpPr>
              <a:grpSpLocks/>
            </p:cNvGrpSpPr>
            <p:nvPr/>
          </p:nvGrpSpPr>
          <p:grpSpPr bwMode="auto">
            <a:xfrm>
              <a:off x="1820768" y="2420892"/>
              <a:ext cx="719138" cy="822326"/>
              <a:chOff x="2109" y="2025"/>
              <a:chExt cx="453" cy="518"/>
            </a:xfrm>
          </p:grpSpPr>
          <p:sp>
            <p:nvSpPr>
              <p:cNvPr id="14345" name="Oval 17"/>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14346" name="Picture 18"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Line 19"/>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grpSp>
    </p:spTree>
    <p:extLst>
      <p:ext uri="{BB962C8B-B14F-4D97-AF65-F5344CB8AC3E}">
        <p14:creationId xmlns:p14="http://schemas.microsoft.com/office/powerpoint/2010/main" val="3205961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6"/>
          <p:cNvSpPr>
            <a:spLocks noGrp="1"/>
          </p:cNvSpPr>
          <p:nvPr>
            <p:ph type="title"/>
          </p:nvPr>
        </p:nvSpPr>
        <p:spPr>
          <a:xfrm>
            <a:off x="707010" y="365125"/>
            <a:ext cx="10646790" cy="3959227"/>
          </a:xfrm>
        </p:spPr>
        <p:txBody>
          <a:bodyPr/>
          <a:lstStyle/>
          <a:p>
            <a:endParaRPr lang="de-DE" altLang="de-DE" dirty="0"/>
          </a:p>
        </p:txBody>
      </p:sp>
      <p:sp>
        <p:nvSpPr>
          <p:cNvPr id="18" name="Inhaltsplatzhalter 17"/>
          <p:cNvSpPr>
            <a:spLocks noGrp="1"/>
          </p:cNvSpPr>
          <p:nvPr>
            <p:ph sz="quarter" idx="10"/>
          </p:nvPr>
        </p:nvSpPr>
        <p:spPr>
          <a:xfrm>
            <a:off x="3359150" y="836614"/>
            <a:ext cx="6769100" cy="1144587"/>
          </a:xfrm>
        </p:spPr>
        <p:txBody>
          <a:bodyPr rtlCol="0"/>
          <a:lstStyle/>
          <a:p>
            <a:pPr marL="0" indent="0" eaLnBrk="0" hangingPunct="0">
              <a:defRPr/>
            </a:pPr>
            <a:r>
              <a:rPr lang="de-DE" dirty="0"/>
              <a:t>Wie lauten die drei Kraftfahrzeug-</a:t>
            </a:r>
            <a:r>
              <a:rPr lang="de-DE" dirty="0" err="1"/>
              <a:t>kategorien</a:t>
            </a:r>
            <a:r>
              <a:rPr lang="de-DE" dirty="0"/>
              <a:t>?</a:t>
            </a:r>
          </a:p>
        </p:txBody>
      </p:sp>
      <p:grpSp>
        <p:nvGrpSpPr>
          <p:cNvPr id="2" name="Gruppieren 59"/>
          <p:cNvGrpSpPr>
            <a:grpSpLocks/>
          </p:cNvGrpSpPr>
          <p:nvPr/>
        </p:nvGrpSpPr>
        <p:grpSpPr bwMode="auto">
          <a:xfrm>
            <a:off x="3344863" y="2492376"/>
            <a:ext cx="6496050" cy="822325"/>
            <a:chOff x="1820768" y="2420892"/>
            <a:chExt cx="6496145" cy="822326"/>
          </a:xfrm>
        </p:grpSpPr>
        <p:sp>
          <p:nvSpPr>
            <p:cNvPr id="16399" name="Text Box 13"/>
            <p:cNvSpPr txBox="1">
              <a:spLocks noChangeArrowheads="1"/>
            </p:cNvSpPr>
            <p:nvPr/>
          </p:nvSpPr>
          <p:spPr bwMode="auto">
            <a:xfrm>
              <a:off x="2195513" y="2593779"/>
              <a:ext cx="6121400" cy="641242"/>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4000" tIns="43200" bIns="43200">
              <a:spAutoFit/>
            </a:bodyPr>
            <a:lstStyle>
              <a:lvl1pPr>
                <a:tabLst>
                  <a:tab pos="355600" algn="l"/>
                  <a:tab pos="2152650" algn="l"/>
                </a:tabLst>
                <a:defRPr>
                  <a:solidFill>
                    <a:schemeClr val="tx1"/>
                  </a:solidFill>
                  <a:latin typeface="Calibri" panose="020F0502020204030204" pitchFamily="34" charset="0"/>
                </a:defRPr>
              </a:lvl1pPr>
              <a:lvl2pPr marL="742950" indent="-285750">
                <a:tabLst>
                  <a:tab pos="355600" algn="l"/>
                  <a:tab pos="2152650" algn="l"/>
                </a:tabLst>
                <a:defRPr>
                  <a:solidFill>
                    <a:schemeClr val="tx1"/>
                  </a:solidFill>
                  <a:latin typeface="Calibri" panose="020F0502020204030204" pitchFamily="34" charset="0"/>
                </a:defRPr>
              </a:lvl2pPr>
              <a:lvl3pPr marL="1143000" indent="-228600">
                <a:tabLst>
                  <a:tab pos="355600" algn="l"/>
                  <a:tab pos="2152650" algn="l"/>
                </a:tabLst>
                <a:defRPr>
                  <a:solidFill>
                    <a:schemeClr val="tx1"/>
                  </a:solidFill>
                  <a:latin typeface="Calibri" panose="020F0502020204030204" pitchFamily="34" charset="0"/>
                </a:defRPr>
              </a:lvl3pPr>
              <a:lvl4pPr marL="1600200" indent="-228600">
                <a:tabLst>
                  <a:tab pos="355600" algn="l"/>
                  <a:tab pos="2152650" algn="l"/>
                </a:tabLst>
                <a:defRPr>
                  <a:solidFill>
                    <a:schemeClr val="tx1"/>
                  </a:solidFill>
                  <a:latin typeface="Calibri" panose="020F0502020204030204" pitchFamily="34" charset="0"/>
                </a:defRPr>
              </a:lvl4pPr>
              <a:lvl5pPr marL="2057400" indent="-228600">
                <a:tabLst>
                  <a:tab pos="355600" algn="l"/>
                  <a:tab pos="2152650" algn="l"/>
                </a:tabLst>
                <a:defRPr>
                  <a:solidFill>
                    <a:schemeClr val="tx1"/>
                  </a:solidFill>
                  <a:latin typeface="Calibri" panose="020F0502020204030204" pitchFamily="34" charset="0"/>
                </a:defRPr>
              </a:lvl5pPr>
              <a:lvl6pPr marL="2514600" indent="-228600" fontAlgn="base">
                <a:spcBef>
                  <a:spcPct val="0"/>
                </a:spcBef>
                <a:spcAft>
                  <a:spcPct val="0"/>
                </a:spcAft>
                <a:tabLst>
                  <a:tab pos="355600" algn="l"/>
                  <a:tab pos="2152650" algn="l"/>
                </a:tabLst>
                <a:defRPr>
                  <a:solidFill>
                    <a:schemeClr val="tx1"/>
                  </a:solidFill>
                  <a:latin typeface="Calibri" panose="020F0502020204030204" pitchFamily="34" charset="0"/>
                </a:defRPr>
              </a:lvl6pPr>
              <a:lvl7pPr marL="2971800" indent="-228600" fontAlgn="base">
                <a:spcBef>
                  <a:spcPct val="0"/>
                </a:spcBef>
                <a:spcAft>
                  <a:spcPct val="0"/>
                </a:spcAft>
                <a:tabLst>
                  <a:tab pos="355600" algn="l"/>
                  <a:tab pos="2152650" algn="l"/>
                </a:tabLst>
                <a:defRPr>
                  <a:solidFill>
                    <a:schemeClr val="tx1"/>
                  </a:solidFill>
                  <a:latin typeface="Calibri" panose="020F0502020204030204" pitchFamily="34" charset="0"/>
                </a:defRPr>
              </a:lvl7pPr>
              <a:lvl8pPr marL="3429000" indent="-228600" fontAlgn="base">
                <a:spcBef>
                  <a:spcPct val="0"/>
                </a:spcBef>
                <a:spcAft>
                  <a:spcPct val="0"/>
                </a:spcAft>
                <a:tabLst>
                  <a:tab pos="355600" algn="l"/>
                  <a:tab pos="2152650" algn="l"/>
                </a:tabLst>
                <a:defRPr>
                  <a:solidFill>
                    <a:schemeClr val="tx1"/>
                  </a:solidFill>
                  <a:latin typeface="Calibri" panose="020F0502020204030204" pitchFamily="34" charset="0"/>
                </a:defRPr>
              </a:lvl8pPr>
              <a:lvl9pPr marL="3886200" indent="-228600" fontAlgn="base">
                <a:spcBef>
                  <a:spcPct val="0"/>
                </a:spcBef>
                <a:spcAft>
                  <a:spcPct val="0"/>
                </a:spcAft>
                <a:tabLst>
                  <a:tab pos="355600" algn="l"/>
                  <a:tab pos="2152650" algn="l"/>
                </a:tabLst>
                <a:defRPr>
                  <a:solidFill>
                    <a:schemeClr val="tx1"/>
                  </a:solidFill>
                  <a:latin typeface="Calibri" panose="020F0502020204030204" pitchFamily="34" charset="0"/>
                </a:defRPr>
              </a:lvl9pPr>
            </a:lstStyle>
            <a:p>
              <a:pPr>
                <a:spcBef>
                  <a:spcPct val="50000"/>
                </a:spcBef>
              </a:pPr>
              <a:r>
                <a:rPr lang="de-DE" altLang="de-DE" b="1">
                  <a:latin typeface="Arial" panose="020B0604020202020204" pitchFamily="34" charset="0"/>
                  <a:cs typeface="Arial" panose="020B0604020202020204" pitchFamily="34" charset="0"/>
                </a:rPr>
                <a:t>1	straßenfähig	zum Befahren befestigter 			Straßen geeignet</a:t>
              </a:r>
            </a:p>
          </p:txBody>
        </p:sp>
        <p:grpSp>
          <p:nvGrpSpPr>
            <p:cNvPr id="16400" name="Group 16"/>
            <p:cNvGrpSpPr>
              <a:grpSpLocks/>
            </p:cNvGrpSpPr>
            <p:nvPr/>
          </p:nvGrpSpPr>
          <p:grpSpPr bwMode="auto">
            <a:xfrm>
              <a:off x="1820768" y="2420892"/>
              <a:ext cx="719138" cy="822326"/>
              <a:chOff x="2109" y="2025"/>
              <a:chExt cx="453" cy="518"/>
            </a:xfrm>
          </p:grpSpPr>
          <p:sp>
            <p:nvSpPr>
              <p:cNvPr id="16401" name="Oval 17"/>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16402" name="Picture 18"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3" name="Line 19"/>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grpSp>
      <p:sp>
        <p:nvSpPr>
          <p:cNvPr id="67" name="Text Box 13"/>
          <p:cNvSpPr txBox="1">
            <a:spLocks noChangeArrowheads="1"/>
          </p:cNvSpPr>
          <p:nvPr/>
        </p:nvSpPr>
        <p:spPr bwMode="auto">
          <a:xfrm>
            <a:off x="3719513" y="3621088"/>
            <a:ext cx="6121400" cy="919162"/>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4000" tIns="43200" bIns="43200">
            <a:spAutoFit/>
          </a:bodyPr>
          <a:lstStyle>
            <a:lvl1pPr>
              <a:tabLst>
                <a:tab pos="355600" algn="l"/>
                <a:tab pos="2152650" algn="l"/>
              </a:tabLst>
              <a:defRPr>
                <a:solidFill>
                  <a:schemeClr val="tx1"/>
                </a:solidFill>
                <a:latin typeface="Calibri" panose="020F0502020204030204" pitchFamily="34" charset="0"/>
              </a:defRPr>
            </a:lvl1pPr>
            <a:lvl2pPr marL="742950" indent="-285750">
              <a:tabLst>
                <a:tab pos="355600" algn="l"/>
                <a:tab pos="2152650" algn="l"/>
              </a:tabLst>
              <a:defRPr>
                <a:solidFill>
                  <a:schemeClr val="tx1"/>
                </a:solidFill>
                <a:latin typeface="Calibri" panose="020F0502020204030204" pitchFamily="34" charset="0"/>
              </a:defRPr>
            </a:lvl2pPr>
            <a:lvl3pPr marL="1143000" indent="-228600">
              <a:tabLst>
                <a:tab pos="355600" algn="l"/>
                <a:tab pos="2152650" algn="l"/>
              </a:tabLst>
              <a:defRPr>
                <a:solidFill>
                  <a:schemeClr val="tx1"/>
                </a:solidFill>
                <a:latin typeface="Calibri" panose="020F0502020204030204" pitchFamily="34" charset="0"/>
              </a:defRPr>
            </a:lvl3pPr>
            <a:lvl4pPr marL="1600200" indent="-228600">
              <a:tabLst>
                <a:tab pos="355600" algn="l"/>
                <a:tab pos="2152650" algn="l"/>
              </a:tabLst>
              <a:defRPr>
                <a:solidFill>
                  <a:schemeClr val="tx1"/>
                </a:solidFill>
                <a:latin typeface="Calibri" panose="020F0502020204030204" pitchFamily="34" charset="0"/>
              </a:defRPr>
            </a:lvl4pPr>
            <a:lvl5pPr marL="2057400" indent="-228600">
              <a:tabLst>
                <a:tab pos="355600" algn="l"/>
                <a:tab pos="2152650" algn="l"/>
              </a:tabLst>
              <a:defRPr>
                <a:solidFill>
                  <a:schemeClr val="tx1"/>
                </a:solidFill>
                <a:latin typeface="Calibri" panose="020F0502020204030204" pitchFamily="34" charset="0"/>
              </a:defRPr>
            </a:lvl5pPr>
            <a:lvl6pPr marL="2514600" indent="-228600" fontAlgn="base">
              <a:spcBef>
                <a:spcPct val="0"/>
              </a:spcBef>
              <a:spcAft>
                <a:spcPct val="0"/>
              </a:spcAft>
              <a:tabLst>
                <a:tab pos="355600" algn="l"/>
                <a:tab pos="2152650" algn="l"/>
              </a:tabLst>
              <a:defRPr>
                <a:solidFill>
                  <a:schemeClr val="tx1"/>
                </a:solidFill>
                <a:latin typeface="Calibri" panose="020F0502020204030204" pitchFamily="34" charset="0"/>
              </a:defRPr>
            </a:lvl6pPr>
            <a:lvl7pPr marL="2971800" indent="-228600" fontAlgn="base">
              <a:spcBef>
                <a:spcPct val="0"/>
              </a:spcBef>
              <a:spcAft>
                <a:spcPct val="0"/>
              </a:spcAft>
              <a:tabLst>
                <a:tab pos="355600" algn="l"/>
                <a:tab pos="2152650" algn="l"/>
              </a:tabLst>
              <a:defRPr>
                <a:solidFill>
                  <a:schemeClr val="tx1"/>
                </a:solidFill>
                <a:latin typeface="Calibri" panose="020F0502020204030204" pitchFamily="34" charset="0"/>
              </a:defRPr>
            </a:lvl7pPr>
            <a:lvl8pPr marL="3429000" indent="-228600" fontAlgn="base">
              <a:spcBef>
                <a:spcPct val="0"/>
              </a:spcBef>
              <a:spcAft>
                <a:spcPct val="0"/>
              </a:spcAft>
              <a:tabLst>
                <a:tab pos="355600" algn="l"/>
                <a:tab pos="2152650" algn="l"/>
              </a:tabLst>
              <a:defRPr>
                <a:solidFill>
                  <a:schemeClr val="tx1"/>
                </a:solidFill>
                <a:latin typeface="Calibri" panose="020F0502020204030204" pitchFamily="34" charset="0"/>
              </a:defRPr>
            </a:lvl8pPr>
            <a:lvl9pPr marL="3886200" indent="-228600" fontAlgn="base">
              <a:spcBef>
                <a:spcPct val="0"/>
              </a:spcBef>
              <a:spcAft>
                <a:spcPct val="0"/>
              </a:spcAft>
              <a:tabLst>
                <a:tab pos="355600" algn="l"/>
                <a:tab pos="2152650" algn="l"/>
              </a:tabLst>
              <a:defRPr>
                <a:solidFill>
                  <a:schemeClr val="tx1"/>
                </a:solidFill>
                <a:latin typeface="Calibri" panose="020F0502020204030204" pitchFamily="34" charset="0"/>
              </a:defRPr>
            </a:lvl9pPr>
          </a:lstStyle>
          <a:p>
            <a:pPr>
              <a:spcBef>
                <a:spcPct val="50000"/>
              </a:spcBef>
            </a:pPr>
            <a:r>
              <a:rPr lang="de-DE" altLang="de-DE" b="1">
                <a:latin typeface="Arial" panose="020B0604020202020204" pitchFamily="34" charset="0"/>
                <a:cs typeface="Arial" panose="020B0604020202020204" pitchFamily="34" charset="0"/>
              </a:rPr>
              <a:t>2	geländefähig	zum Befahren aller Straßen 			und bedingt für Gelände-			fahrten geeignet</a:t>
            </a:r>
          </a:p>
        </p:txBody>
      </p:sp>
      <p:grpSp>
        <p:nvGrpSpPr>
          <p:cNvPr id="4" name="Group 16"/>
          <p:cNvGrpSpPr>
            <a:grpSpLocks/>
          </p:cNvGrpSpPr>
          <p:nvPr/>
        </p:nvGrpSpPr>
        <p:grpSpPr bwMode="auto">
          <a:xfrm>
            <a:off x="3344864" y="3502026"/>
            <a:ext cx="719137" cy="822325"/>
            <a:chOff x="2109" y="2025"/>
            <a:chExt cx="453" cy="518"/>
          </a:xfrm>
        </p:grpSpPr>
        <p:sp>
          <p:nvSpPr>
            <p:cNvPr id="16396" name="Oval 17"/>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16397" name="Picture 18"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Line 19"/>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
        <p:nvSpPr>
          <p:cNvPr id="73" name="Text Box 13"/>
          <p:cNvSpPr txBox="1">
            <a:spLocks noChangeArrowheads="1"/>
          </p:cNvSpPr>
          <p:nvPr/>
        </p:nvSpPr>
        <p:spPr bwMode="auto">
          <a:xfrm>
            <a:off x="3719513" y="4843463"/>
            <a:ext cx="6121400" cy="919162"/>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4000" tIns="43200" bIns="43200">
            <a:spAutoFit/>
          </a:bodyPr>
          <a:lstStyle>
            <a:lvl1pPr>
              <a:tabLst>
                <a:tab pos="355600" algn="l"/>
                <a:tab pos="2152650" algn="l"/>
              </a:tabLst>
              <a:defRPr>
                <a:solidFill>
                  <a:schemeClr val="tx1"/>
                </a:solidFill>
                <a:latin typeface="Calibri" panose="020F0502020204030204" pitchFamily="34" charset="0"/>
              </a:defRPr>
            </a:lvl1pPr>
            <a:lvl2pPr marL="742950" indent="-285750">
              <a:tabLst>
                <a:tab pos="355600" algn="l"/>
                <a:tab pos="2152650" algn="l"/>
              </a:tabLst>
              <a:defRPr>
                <a:solidFill>
                  <a:schemeClr val="tx1"/>
                </a:solidFill>
                <a:latin typeface="Calibri" panose="020F0502020204030204" pitchFamily="34" charset="0"/>
              </a:defRPr>
            </a:lvl2pPr>
            <a:lvl3pPr marL="1143000" indent="-228600">
              <a:tabLst>
                <a:tab pos="355600" algn="l"/>
                <a:tab pos="2152650" algn="l"/>
              </a:tabLst>
              <a:defRPr>
                <a:solidFill>
                  <a:schemeClr val="tx1"/>
                </a:solidFill>
                <a:latin typeface="Calibri" panose="020F0502020204030204" pitchFamily="34" charset="0"/>
              </a:defRPr>
            </a:lvl3pPr>
            <a:lvl4pPr marL="1600200" indent="-228600">
              <a:tabLst>
                <a:tab pos="355600" algn="l"/>
                <a:tab pos="2152650" algn="l"/>
              </a:tabLst>
              <a:defRPr>
                <a:solidFill>
                  <a:schemeClr val="tx1"/>
                </a:solidFill>
                <a:latin typeface="Calibri" panose="020F0502020204030204" pitchFamily="34" charset="0"/>
              </a:defRPr>
            </a:lvl4pPr>
            <a:lvl5pPr marL="2057400" indent="-228600">
              <a:tabLst>
                <a:tab pos="355600" algn="l"/>
                <a:tab pos="2152650" algn="l"/>
              </a:tabLst>
              <a:defRPr>
                <a:solidFill>
                  <a:schemeClr val="tx1"/>
                </a:solidFill>
                <a:latin typeface="Calibri" panose="020F0502020204030204" pitchFamily="34" charset="0"/>
              </a:defRPr>
            </a:lvl5pPr>
            <a:lvl6pPr marL="2514600" indent="-228600" fontAlgn="base">
              <a:spcBef>
                <a:spcPct val="0"/>
              </a:spcBef>
              <a:spcAft>
                <a:spcPct val="0"/>
              </a:spcAft>
              <a:tabLst>
                <a:tab pos="355600" algn="l"/>
                <a:tab pos="2152650" algn="l"/>
              </a:tabLst>
              <a:defRPr>
                <a:solidFill>
                  <a:schemeClr val="tx1"/>
                </a:solidFill>
                <a:latin typeface="Calibri" panose="020F0502020204030204" pitchFamily="34" charset="0"/>
              </a:defRPr>
            </a:lvl6pPr>
            <a:lvl7pPr marL="2971800" indent="-228600" fontAlgn="base">
              <a:spcBef>
                <a:spcPct val="0"/>
              </a:spcBef>
              <a:spcAft>
                <a:spcPct val="0"/>
              </a:spcAft>
              <a:tabLst>
                <a:tab pos="355600" algn="l"/>
                <a:tab pos="2152650" algn="l"/>
              </a:tabLst>
              <a:defRPr>
                <a:solidFill>
                  <a:schemeClr val="tx1"/>
                </a:solidFill>
                <a:latin typeface="Calibri" panose="020F0502020204030204" pitchFamily="34" charset="0"/>
              </a:defRPr>
            </a:lvl7pPr>
            <a:lvl8pPr marL="3429000" indent="-228600" fontAlgn="base">
              <a:spcBef>
                <a:spcPct val="0"/>
              </a:spcBef>
              <a:spcAft>
                <a:spcPct val="0"/>
              </a:spcAft>
              <a:tabLst>
                <a:tab pos="355600" algn="l"/>
                <a:tab pos="2152650" algn="l"/>
              </a:tabLst>
              <a:defRPr>
                <a:solidFill>
                  <a:schemeClr val="tx1"/>
                </a:solidFill>
                <a:latin typeface="Calibri" panose="020F0502020204030204" pitchFamily="34" charset="0"/>
              </a:defRPr>
            </a:lvl8pPr>
            <a:lvl9pPr marL="3886200" indent="-228600" fontAlgn="base">
              <a:spcBef>
                <a:spcPct val="0"/>
              </a:spcBef>
              <a:spcAft>
                <a:spcPct val="0"/>
              </a:spcAft>
              <a:tabLst>
                <a:tab pos="355600" algn="l"/>
                <a:tab pos="2152650" algn="l"/>
              </a:tabLst>
              <a:defRPr>
                <a:solidFill>
                  <a:schemeClr val="tx1"/>
                </a:solidFill>
                <a:latin typeface="Calibri" panose="020F0502020204030204" pitchFamily="34" charset="0"/>
              </a:defRPr>
            </a:lvl9pPr>
          </a:lstStyle>
          <a:p>
            <a:pPr>
              <a:spcBef>
                <a:spcPct val="50000"/>
              </a:spcBef>
            </a:pPr>
            <a:r>
              <a:rPr lang="de-DE" altLang="de-DE" b="1">
                <a:latin typeface="Arial" panose="020B0604020202020204" pitchFamily="34" charset="0"/>
                <a:cs typeface="Arial" panose="020B0604020202020204" pitchFamily="34" charset="0"/>
              </a:rPr>
              <a:t>3	geländegängig	zum Befahren aller Straßen 			und für Geländefahrten (z.B. 			Querfeldeinfahrten) geeignet</a:t>
            </a:r>
          </a:p>
        </p:txBody>
      </p:sp>
      <p:grpSp>
        <p:nvGrpSpPr>
          <p:cNvPr id="5" name="Group 16"/>
          <p:cNvGrpSpPr>
            <a:grpSpLocks/>
          </p:cNvGrpSpPr>
          <p:nvPr/>
        </p:nvGrpSpPr>
        <p:grpSpPr bwMode="auto">
          <a:xfrm>
            <a:off x="3344864" y="4722814"/>
            <a:ext cx="719137" cy="822325"/>
            <a:chOff x="2109" y="2025"/>
            <a:chExt cx="453" cy="518"/>
          </a:xfrm>
        </p:grpSpPr>
        <p:sp>
          <p:nvSpPr>
            <p:cNvPr id="16393" name="Oval 17"/>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16394" name="Picture 18"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Line 19"/>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Tree>
    <p:extLst>
      <p:ext uri="{BB962C8B-B14F-4D97-AF65-F5344CB8AC3E}">
        <p14:creationId xmlns:p14="http://schemas.microsoft.com/office/powerpoint/2010/main" val="1724992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elle 13"/>
          <p:cNvGraphicFramePr>
            <a:graphicFrameLocks noGrp="1"/>
          </p:cNvGraphicFramePr>
          <p:nvPr/>
        </p:nvGraphicFramePr>
        <p:xfrm>
          <a:off x="3887788" y="1677989"/>
          <a:ext cx="6096000" cy="4203699"/>
        </p:xfrm>
        <a:graphic>
          <a:graphicData uri="http://schemas.openxmlformats.org/drawingml/2006/table">
            <a:tbl>
              <a:tblPr firstRow="1" bandRow="1">
                <a:tableStyleId>{5C22544A-7EE6-4342-B048-85BDC9FD1C3A}</a:tableStyleId>
              </a:tblPr>
              <a:tblGrid>
                <a:gridCol w="1607840">
                  <a:extLst>
                    <a:ext uri="{9D8B030D-6E8A-4147-A177-3AD203B41FA5}">
                      <a16:colId xmlns:a16="http://schemas.microsoft.com/office/drawing/2014/main" val="20000"/>
                    </a:ext>
                  </a:extLst>
                </a:gridCol>
                <a:gridCol w="4488160">
                  <a:extLst>
                    <a:ext uri="{9D8B030D-6E8A-4147-A177-3AD203B41FA5}">
                      <a16:colId xmlns:a16="http://schemas.microsoft.com/office/drawing/2014/main" val="20001"/>
                    </a:ext>
                  </a:extLst>
                </a:gridCol>
              </a:tblGrid>
              <a:tr h="370898">
                <a:tc gridSpan="2">
                  <a:txBody>
                    <a:bodyPr/>
                    <a:lstStyle/>
                    <a:p>
                      <a:endParaRPr lang="de-DE" sz="1800" dirty="0">
                        <a:latin typeface="Arial" pitchFamily="34" charset="0"/>
                        <a:cs typeface="Arial" pitchFamily="34" charset="0"/>
                      </a:endParaRPr>
                    </a:p>
                  </a:txBody>
                  <a:tcPr marT="45727" marB="45727"/>
                </a:tc>
                <a:tc hMerge="1">
                  <a:txBody>
                    <a:bodyPr/>
                    <a:lstStyle/>
                    <a:p>
                      <a:endParaRPr lang="de-DE" dirty="0"/>
                    </a:p>
                  </a:txBody>
                  <a:tcPr/>
                </a:tc>
                <a:extLst>
                  <a:ext uri="{0D108BD9-81ED-4DB2-BD59-A6C34878D82A}">
                    <a16:rowId xmlns:a16="http://schemas.microsoft.com/office/drawing/2014/main" val="10000"/>
                  </a:ext>
                </a:extLst>
              </a:tr>
              <a:tr h="579211">
                <a:tc>
                  <a:txBody>
                    <a:bodyPr/>
                    <a:lstStyle/>
                    <a:p>
                      <a:pPr algn="ctr"/>
                      <a:endParaRPr lang="de-DE" sz="1600" b="1" dirty="0">
                        <a:latin typeface="Arial" pitchFamily="34" charset="0"/>
                        <a:cs typeface="Arial" pitchFamily="34" charset="0"/>
                      </a:endParaRPr>
                    </a:p>
                  </a:txBody>
                  <a:tcPr marT="45727" marB="45727"/>
                </a:tc>
                <a:tc>
                  <a:txBody>
                    <a:bodyPr/>
                    <a:lstStyle/>
                    <a:p>
                      <a:pPr algn="ctr"/>
                      <a:endParaRPr lang="de-DE" sz="1600" b="1" dirty="0">
                        <a:latin typeface="Arial" pitchFamily="34" charset="0"/>
                        <a:cs typeface="Arial" pitchFamily="34" charset="0"/>
                      </a:endParaRPr>
                    </a:p>
                    <a:p>
                      <a:pPr algn="ctr"/>
                      <a:endParaRPr lang="de-DE" sz="1600" b="1" dirty="0">
                        <a:latin typeface="Arial" pitchFamily="34" charset="0"/>
                        <a:cs typeface="Arial" pitchFamily="34" charset="0"/>
                      </a:endParaRPr>
                    </a:p>
                  </a:txBody>
                  <a:tcPr marT="45727" marB="45727"/>
                </a:tc>
                <a:extLst>
                  <a:ext uri="{0D108BD9-81ED-4DB2-BD59-A6C34878D82A}">
                    <a16:rowId xmlns:a16="http://schemas.microsoft.com/office/drawing/2014/main" val="10001"/>
                  </a:ext>
                </a:extLst>
              </a:tr>
              <a:tr h="370898">
                <a:tc>
                  <a:txBody>
                    <a:bodyPr/>
                    <a:lstStyle/>
                    <a:p>
                      <a:pPr algn="ctr"/>
                      <a:endParaRPr lang="de-DE" sz="1600" b="1" dirty="0">
                        <a:latin typeface="Arial" pitchFamily="34" charset="0"/>
                        <a:cs typeface="Arial" pitchFamily="34" charset="0"/>
                      </a:endParaRPr>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600" b="1" dirty="0">
                        <a:latin typeface="Arial" pitchFamily="34" charset="0"/>
                        <a:cs typeface="Arial" pitchFamily="34" charset="0"/>
                      </a:endParaRPr>
                    </a:p>
                  </a:txBody>
                  <a:tcPr marT="45727" marB="45727"/>
                </a:tc>
                <a:extLst>
                  <a:ext uri="{0D108BD9-81ED-4DB2-BD59-A6C34878D82A}">
                    <a16:rowId xmlns:a16="http://schemas.microsoft.com/office/drawing/2014/main" val="10002"/>
                  </a:ext>
                </a:extLst>
              </a:tr>
              <a:tr h="370898">
                <a:tc>
                  <a:txBody>
                    <a:bodyPr/>
                    <a:lstStyle/>
                    <a:p>
                      <a:pPr algn="ctr"/>
                      <a:endParaRPr lang="de-DE" sz="1600" b="1" dirty="0">
                        <a:latin typeface="Arial" pitchFamily="34" charset="0"/>
                        <a:cs typeface="Arial" pitchFamily="34" charset="0"/>
                      </a:endParaRPr>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600" b="1" dirty="0">
                        <a:latin typeface="Arial" pitchFamily="34" charset="0"/>
                        <a:cs typeface="Arial" pitchFamily="34" charset="0"/>
                      </a:endParaRPr>
                    </a:p>
                  </a:txBody>
                  <a:tcPr marT="45727" marB="45727"/>
                </a:tc>
                <a:extLst>
                  <a:ext uri="{0D108BD9-81ED-4DB2-BD59-A6C34878D82A}">
                    <a16:rowId xmlns:a16="http://schemas.microsoft.com/office/drawing/2014/main" val="10003"/>
                  </a:ext>
                </a:extLst>
              </a:tr>
              <a:tr h="579211">
                <a:tc>
                  <a:txBody>
                    <a:bodyPr/>
                    <a:lstStyle/>
                    <a:p>
                      <a:pPr algn="ctr"/>
                      <a:endParaRPr lang="de-DE" sz="1600" b="1" dirty="0">
                        <a:latin typeface="Arial" pitchFamily="34" charset="0"/>
                        <a:cs typeface="Arial" pitchFamily="34" charset="0"/>
                      </a:endParaRPr>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600" b="1" dirty="0">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de-DE" sz="1600" b="1" dirty="0">
                        <a:latin typeface="Arial" pitchFamily="34" charset="0"/>
                        <a:cs typeface="Arial" pitchFamily="34" charset="0"/>
                      </a:endParaRPr>
                    </a:p>
                  </a:txBody>
                  <a:tcPr marT="45727" marB="45727"/>
                </a:tc>
                <a:extLst>
                  <a:ext uri="{0D108BD9-81ED-4DB2-BD59-A6C34878D82A}">
                    <a16:rowId xmlns:a16="http://schemas.microsoft.com/office/drawing/2014/main" val="10004"/>
                  </a:ext>
                </a:extLst>
              </a:tr>
              <a:tr h="409376">
                <a:tc>
                  <a:txBody>
                    <a:bodyPr/>
                    <a:lstStyle/>
                    <a:p>
                      <a:pPr algn="ctr"/>
                      <a:endParaRPr lang="de-DE" sz="1600" b="1" dirty="0">
                        <a:latin typeface="Arial" pitchFamily="34" charset="0"/>
                        <a:cs typeface="Arial" pitchFamily="34" charset="0"/>
                      </a:endParaRPr>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600" b="1" dirty="0">
                        <a:latin typeface="Arial" pitchFamily="34" charset="0"/>
                        <a:cs typeface="Arial" pitchFamily="34" charset="0"/>
                      </a:endParaRPr>
                    </a:p>
                  </a:txBody>
                  <a:tcPr marT="45727" marB="45727"/>
                </a:tc>
                <a:extLst>
                  <a:ext uri="{0D108BD9-81ED-4DB2-BD59-A6C34878D82A}">
                    <a16:rowId xmlns:a16="http://schemas.microsoft.com/office/drawing/2014/main" val="10005"/>
                  </a:ext>
                </a:extLst>
              </a:tr>
              <a:tr h="1152309">
                <a:tc>
                  <a:txBody>
                    <a:bodyPr/>
                    <a:lstStyle/>
                    <a:p>
                      <a:pPr algn="ctr"/>
                      <a:endParaRPr lang="de-DE" sz="1600" b="1" dirty="0">
                        <a:latin typeface="Arial" pitchFamily="34" charset="0"/>
                        <a:cs typeface="Arial" pitchFamily="34" charset="0"/>
                      </a:endParaRPr>
                    </a:p>
                    <a:p>
                      <a:pPr algn="ctr"/>
                      <a:endParaRPr lang="de-DE" sz="1600" b="1" dirty="0">
                        <a:latin typeface="Arial" pitchFamily="34" charset="0"/>
                        <a:cs typeface="Arial" pitchFamily="34" charset="0"/>
                      </a:endParaRPr>
                    </a:p>
                    <a:p>
                      <a:pPr algn="ctr"/>
                      <a:endParaRPr lang="de-DE" sz="1600" b="1" dirty="0">
                        <a:latin typeface="Arial" pitchFamily="34" charset="0"/>
                        <a:cs typeface="Arial" pitchFamily="34" charset="0"/>
                      </a:endParaRPr>
                    </a:p>
                    <a:p>
                      <a:pPr algn="ctr"/>
                      <a:endParaRPr lang="de-DE" sz="1600" b="1" dirty="0">
                        <a:latin typeface="Arial" pitchFamily="34" charset="0"/>
                        <a:cs typeface="Arial" pitchFamily="34" charset="0"/>
                      </a:endParaRPr>
                    </a:p>
                  </a:txBody>
                  <a:tcPr marT="45727" marB="45727">
                    <a:lnB w="190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600" b="1" dirty="0">
                        <a:latin typeface="Arial" pitchFamily="34" charset="0"/>
                        <a:cs typeface="Arial" pitchFamily="34" charset="0"/>
                      </a:endParaRPr>
                    </a:p>
                  </a:txBody>
                  <a:tcPr marT="45727" marB="45727">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r h="370898">
                <a:tc>
                  <a:txBody>
                    <a:bodyPr/>
                    <a:lstStyle/>
                    <a:p>
                      <a:pPr algn="ctr"/>
                      <a:r>
                        <a:rPr lang="de-DE" sz="1600" b="1" dirty="0">
                          <a:latin typeface="Arial" pitchFamily="34" charset="0"/>
                          <a:cs typeface="Arial" pitchFamily="34" charset="0"/>
                        </a:rPr>
                        <a:t>0</a:t>
                      </a:r>
                    </a:p>
                  </a:txBody>
                  <a:tcPr marT="45727" marB="457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b="1" dirty="0">
                          <a:latin typeface="Arial" pitchFamily="34" charset="0"/>
                          <a:cs typeface="Arial" pitchFamily="34" charset="0"/>
                        </a:rPr>
                        <a:t>ohne besondere Ausrüstung</a:t>
                      </a:r>
                    </a:p>
                  </a:txBody>
                  <a:tcPr marT="45727" marB="457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7"/>
                  </a:ext>
                </a:extLst>
              </a:tr>
            </a:tbl>
          </a:graphicData>
        </a:graphic>
      </p:graphicFrame>
      <p:graphicFrame>
        <p:nvGraphicFramePr>
          <p:cNvPr id="13" name="Tabelle 12"/>
          <p:cNvGraphicFramePr>
            <a:graphicFrameLocks noGrp="1"/>
          </p:cNvGraphicFramePr>
          <p:nvPr/>
        </p:nvGraphicFramePr>
        <p:xfrm>
          <a:off x="3887788" y="1677989"/>
          <a:ext cx="6096000" cy="3832225"/>
        </p:xfrm>
        <a:graphic>
          <a:graphicData uri="http://schemas.openxmlformats.org/drawingml/2006/table">
            <a:tbl>
              <a:tblPr firstRow="1" bandRow="1">
                <a:tableStyleId>{5C22544A-7EE6-4342-B048-85BDC9FD1C3A}</a:tableStyleId>
              </a:tblPr>
              <a:tblGrid>
                <a:gridCol w="1607840">
                  <a:extLst>
                    <a:ext uri="{9D8B030D-6E8A-4147-A177-3AD203B41FA5}">
                      <a16:colId xmlns:a16="http://schemas.microsoft.com/office/drawing/2014/main" val="20000"/>
                    </a:ext>
                  </a:extLst>
                </a:gridCol>
                <a:gridCol w="4488160">
                  <a:extLst>
                    <a:ext uri="{9D8B030D-6E8A-4147-A177-3AD203B41FA5}">
                      <a16:colId xmlns:a16="http://schemas.microsoft.com/office/drawing/2014/main" val="20001"/>
                    </a:ext>
                  </a:extLst>
                </a:gridCol>
              </a:tblGrid>
              <a:tr h="370842">
                <a:tc gridSpan="2">
                  <a:txBody>
                    <a:bodyPr/>
                    <a:lstStyle/>
                    <a:p>
                      <a:endParaRPr lang="de-DE" sz="1800" dirty="0">
                        <a:latin typeface="Arial" pitchFamily="34" charset="0"/>
                        <a:cs typeface="Arial" pitchFamily="34" charset="0"/>
                      </a:endParaRPr>
                    </a:p>
                  </a:txBody>
                  <a:tcPr/>
                </a:tc>
                <a:tc hMerge="1">
                  <a:txBody>
                    <a:bodyPr/>
                    <a:lstStyle/>
                    <a:p>
                      <a:endParaRPr lang="de-DE" dirty="0"/>
                    </a:p>
                  </a:txBody>
                  <a:tcPr/>
                </a:tc>
                <a:extLst>
                  <a:ext uri="{0D108BD9-81ED-4DB2-BD59-A6C34878D82A}">
                    <a16:rowId xmlns:a16="http://schemas.microsoft.com/office/drawing/2014/main" val="10000"/>
                  </a:ext>
                </a:extLst>
              </a:tr>
              <a:tr h="579124">
                <a:tc>
                  <a:txBody>
                    <a:bodyPr/>
                    <a:lstStyle/>
                    <a:p>
                      <a:pPr algn="ctr"/>
                      <a:endParaRPr lang="de-DE" sz="1600" b="1" dirty="0">
                        <a:latin typeface="Arial" pitchFamily="34" charset="0"/>
                        <a:cs typeface="Arial" pitchFamily="34" charset="0"/>
                      </a:endParaRPr>
                    </a:p>
                  </a:txBody>
                  <a:tcPr/>
                </a:tc>
                <a:tc>
                  <a:txBody>
                    <a:bodyPr/>
                    <a:lstStyle/>
                    <a:p>
                      <a:pPr algn="ctr"/>
                      <a:endParaRPr lang="de-DE" sz="1600" b="1" dirty="0">
                        <a:latin typeface="Arial" pitchFamily="34" charset="0"/>
                        <a:cs typeface="Arial" pitchFamily="34" charset="0"/>
                      </a:endParaRPr>
                    </a:p>
                    <a:p>
                      <a:pPr algn="ctr"/>
                      <a:endParaRPr lang="de-DE" sz="1600" b="1" dirty="0">
                        <a:latin typeface="Arial" pitchFamily="34" charset="0"/>
                        <a:cs typeface="Arial" pitchFamily="34" charset="0"/>
                      </a:endParaRPr>
                    </a:p>
                  </a:txBody>
                  <a:tcPr/>
                </a:tc>
                <a:extLst>
                  <a:ext uri="{0D108BD9-81ED-4DB2-BD59-A6C34878D82A}">
                    <a16:rowId xmlns:a16="http://schemas.microsoft.com/office/drawing/2014/main" val="10001"/>
                  </a:ext>
                </a:extLst>
              </a:tr>
              <a:tr h="370842">
                <a:tc>
                  <a:txBody>
                    <a:bodyPr/>
                    <a:lstStyle/>
                    <a:p>
                      <a:pPr algn="ctr"/>
                      <a:endParaRPr lang="de-DE" sz="1600" b="1" dirty="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600" b="1" dirty="0">
                        <a:latin typeface="Arial" pitchFamily="34" charset="0"/>
                        <a:cs typeface="Arial" pitchFamily="34" charset="0"/>
                      </a:endParaRPr>
                    </a:p>
                  </a:txBody>
                  <a:tcPr/>
                </a:tc>
                <a:extLst>
                  <a:ext uri="{0D108BD9-81ED-4DB2-BD59-A6C34878D82A}">
                    <a16:rowId xmlns:a16="http://schemas.microsoft.com/office/drawing/2014/main" val="10002"/>
                  </a:ext>
                </a:extLst>
              </a:tr>
              <a:tr h="370842">
                <a:tc>
                  <a:txBody>
                    <a:bodyPr/>
                    <a:lstStyle/>
                    <a:p>
                      <a:pPr algn="ctr"/>
                      <a:endParaRPr lang="de-DE" sz="1600" b="1" dirty="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600" b="1" dirty="0">
                        <a:latin typeface="Arial" pitchFamily="34" charset="0"/>
                        <a:cs typeface="Arial" pitchFamily="34" charset="0"/>
                      </a:endParaRPr>
                    </a:p>
                  </a:txBody>
                  <a:tcPr/>
                </a:tc>
                <a:extLst>
                  <a:ext uri="{0D108BD9-81ED-4DB2-BD59-A6C34878D82A}">
                    <a16:rowId xmlns:a16="http://schemas.microsoft.com/office/drawing/2014/main" val="10003"/>
                  </a:ext>
                </a:extLst>
              </a:tr>
              <a:tr h="579124">
                <a:tc>
                  <a:txBody>
                    <a:bodyPr/>
                    <a:lstStyle/>
                    <a:p>
                      <a:pPr algn="ctr"/>
                      <a:endParaRPr lang="de-DE" sz="1600" b="1" dirty="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600" b="1" dirty="0">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de-DE" sz="1600" b="1" dirty="0">
                        <a:latin typeface="Arial" pitchFamily="34" charset="0"/>
                        <a:cs typeface="Arial" pitchFamily="34" charset="0"/>
                      </a:endParaRPr>
                    </a:p>
                  </a:txBody>
                  <a:tcPr/>
                </a:tc>
                <a:extLst>
                  <a:ext uri="{0D108BD9-81ED-4DB2-BD59-A6C34878D82A}">
                    <a16:rowId xmlns:a16="http://schemas.microsoft.com/office/drawing/2014/main" val="10004"/>
                  </a:ext>
                </a:extLst>
              </a:tr>
              <a:tr h="409315">
                <a:tc>
                  <a:txBody>
                    <a:bodyPr/>
                    <a:lstStyle/>
                    <a:p>
                      <a:pPr algn="ctr"/>
                      <a:endParaRPr lang="de-DE" sz="1600" b="1" dirty="0">
                        <a:latin typeface="Arial" pitchFamily="34" charset="0"/>
                        <a:cs typeface="Arial" pitchFamily="34" charset="0"/>
                      </a:endParaRPr>
                    </a:p>
                  </a:txBody>
                  <a:tcPr>
                    <a:lnB w="190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600" b="1" dirty="0">
                        <a:latin typeface="Arial" pitchFamily="34" charset="0"/>
                        <a:cs typeface="Arial" pitchFamily="34" charset="0"/>
                      </a:endParaRPr>
                    </a:p>
                  </a:txBody>
                  <a:tcP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1152136">
                <a:tc>
                  <a:txBody>
                    <a:bodyPr/>
                    <a:lstStyle/>
                    <a:p>
                      <a:pPr algn="ctr"/>
                      <a:r>
                        <a:rPr lang="de-DE" sz="1600" b="1" dirty="0">
                          <a:latin typeface="Arial" pitchFamily="34" charset="0"/>
                          <a:cs typeface="Arial" pitchFamily="34" charset="0"/>
                        </a:rPr>
                        <a:t>10/2000</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b="1" dirty="0">
                          <a:latin typeface="Arial" pitchFamily="34" charset="0"/>
                          <a:cs typeface="Arial" pitchFamily="34" charset="0"/>
                        </a:rPr>
                        <a:t>Leistung der eingebauten Feuerlöschkreiselpumpe:</a:t>
                      </a:r>
                      <a:br>
                        <a:rPr lang="de-DE" sz="1600" b="1" dirty="0">
                          <a:latin typeface="Arial" pitchFamily="34" charset="0"/>
                          <a:cs typeface="Arial" pitchFamily="34" charset="0"/>
                        </a:rPr>
                      </a:br>
                      <a:r>
                        <a:rPr lang="de-DE" sz="1600" b="1" dirty="0">
                          <a:latin typeface="Arial" pitchFamily="34" charset="0"/>
                          <a:cs typeface="Arial" pitchFamily="34" charset="0"/>
                        </a:rPr>
                        <a:t>Nennförderdruck 10 bar und Nennförderstrom 2.000 l/min</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6"/>
                  </a:ext>
                </a:extLst>
              </a:tr>
            </a:tbl>
          </a:graphicData>
        </a:graphic>
      </p:graphicFrame>
      <p:graphicFrame>
        <p:nvGraphicFramePr>
          <p:cNvPr id="12" name="Tabelle 11"/>
          <p:cNvGraphicFramePr>
            <a:graphicFrameLocks noGrp="1"/>
          </p:cNvGraphicFramePr>
          <p:nvPr/>
        </p:nvGraphicFramePr>
        <p:xfrm>
          <a:off x="3887788" y="1677988"/>
          <a:ext cx="6096000" cy="2681288"/>
        </p:xfrm>
        <a:graphic>
          <a:graphicData uri="http://schemas.openxmlformats.org/drawingml/2006/table">
            <a:tbl>
              <a:tblPr firstRow="1" bandRow="1">
                <a:tableStyleId>{5C22544A-7EE6-4342-B048-85BDC9FD1C3A}</a:tableStyleId>
              </a:tblPr>
              <a:tblGrid>
                <a:gridCol w="1607840">
                  <a:extLst>
                    <a:ext uri="{9D8B030D-6E8A-4147-A177-3AD203B41FA5}">
                      <a16:colId xmlns:a16="http://schemas.microsoft.com/office/drawing/2014/main" val="20000"/>
                    </a:ext>
                  </a:extLst>
                </a:gridCol>
                <a:gridCol w="4488160">
                  <a:extLst>
                    <a:ext uri="{9D8B030D-6E8A-4147-A177-3AD203B41FA5}">
                      <a16:colId xmlns:a16="http://schemas.microsoft.com/office/drawing/2014/main" val="20001"/>
                    </a:ext>
                  </a:extLst>
                </a:gridCol>
              </a:tblGrid>
              <a:tr h="371008">
                <a:tc gridSpan="2">
                  <a:txBody>
                    <a:bodyPr/>
                    <a:lstStyle/>
                    <a:p>
                      <a:endParaRPr lang="de-DE" sz="1800" dirty="0">
                        <a:latin typeface="Arial" pitchFamily="34" charset="0"/>
                        <a:cs typeface="Arial" pitchFamily="34" charset="0"/>
                      </a:endParaRPr>
                    </a:p>
                  </a:txBody>
                  <a:tcPr marT="45741" marB="45741"/>
                </a:tc>
                <a:tc hMerge="1">
                  <a:txBody>
                    <a:bodyPr/>
                    <a:lstStyle/>
                    <a:p>
                      <a:endParaRPr lang="de-DE" dirty="0"/>
                    </a:p>
                  </a:txBody>
                  <a:tcPr/>
                </a:tc>
                <a:extLst>
                  <a:ext uri="{0D108BD9-81ED-4DB2-BD59-A6C34878D82A}">
                    <a16:rowId xmlns:a16="http://schemas.microsoft.com/office/drawing/2014/main" val="10000"/>
                  </a:ext>
                </a:extLst>
              </a:tr>
              <a:tr h="579383">
                <a:tc>
                  <a:txBody>
                    <a:bodyPr/>
                    <a:lstStyle/>
                    <a:p>
                      <a:pPr algn="ctr"/>
                      <a:endParaRPr lang="de-DE" sz="1600" b="1" dirty="0">
                        <a:latin typeface="Arial" pitchFamily="34" charset="0"/>
                        <a:cs typeface="Arial" pitchFamily="34" charset="0"/>
                      </a:endParaRPr>
                    </a:p>
                  </a:txBody>
                  <a:tcPr marT="45741" marB="45741"/>
                </a:tc>
                <a:tc>
                  <a:txBody>
                    <a:bodyPr/>
                    <a:lstStyle/>
                    <a:p>
                      <a:pPr algn="ctr"/>
                      <a:endParaRPr lang="de-DE" sz="1600" b="1" dirty="0">
                        <a:latin typeface="Arial" pitchFamily="34" charset="0"/>
                        <a:cs typeface="Arial" pitchFamily="34" charset="0"/>
                      </a:endParaRPr>
                    </a:p>
                    <a:p>
                      <a:pPr algn="ctr"/>
                      <a:endParaRPr lang="de-DE" sz="1600" b="1" dirty="0">
                        <a:latin typeface="Arial" pitchFamily="34" charset="0"/>
                        <a:cs typeface="Arial" pitchFamily="34" charset="0"/>
                      </a:endParaRPr>
                    </a:p>
                  </a:txBody>
                  <a:tcPr marT="45741" marB="45741"/>
                </a:tc>
                <a:extLst>
                  <a:ext uri="{0D108BD9-81ED-4DB2-BD59-A6C34878D82A}">
                    <a16:rowId xmlns:a16="http://schemas.microsoft.com/office/drawing/2014/main" val="10001"/>
                  </a:ext>
                </a:extLst>
              </a:tr>
              <a:tr h="371008">
                <a:tc>
                  <a:txBody>
                    <a:bodyPr/>
                    <a:lstStyle/>
                    <a:p>
                      <a:pPr algn="ctr"/>
                      <a:endParaRPr lang="de-DE" sz="1600" b="1" dirty="0">
                        <a:latin typeface="Arial" pitchFamily="34" charset="0"/>
                        <a:cs typeface="Arial" pitchFamily="34" charset="0"/>
                      </a:endParaRPr>
                    </a:p>
                  </a:txBody>
                  <a:tcPr marT="45741" marB="4574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600" b="1" dirty="0">
                        <a:latin typeface="Arial" pitchFamily="34" charset="0"/>
                        <a:cs typeface="Arial" pitchFamily="34" charset="0"/>
                      </a:endParaRPr>
                    </a:p>
                  </a:txBody>
                  <a:tcPr marT="45741" marB="45741"/>
                </a:tc>
                <a:extLst>
                  <a:ext uri="{0D108BD9-81ED-4DB2-BD59-A6C34878D82A}">
                    <a16:rowId xmlns:a16="http://schemas.microsoft.com/office/drawing/2014/main" val="10002"/>
                  </a:ext>
                </a:extLst>
              </a:tr>
              <a:tr h="371008">
                <a:tc>
                  <a:txBody>
                    <a:bodyPr/>
                    <a:lstStyle/>
                    <a:p>
                      <a:pPr algn="ctr"/>
                      <a:endParaRPr lang="de-DE" sz="1600" b="1" dirty="0">
                        <a:latin typeface="Arial" pitchFamily="34" charset="0"/>
                        <a:cs typeface="Arial" pitchFamily="34" charset="0"/>
                      </a:endParaRPr>
                    </a:p>
                  </a:txBody>
                  <a:tcPr marT="45741" marB="4574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600" b="1" dirty="0">
                        <a:latin typeface="Arial" pitchFamily="34" charset="0"/>
                        <a:cs typeface="Arial" pitchFamily="34" charset="0"/>
                      </a:endParaRPr>
                    </a:p>
                  </a:txBody>
                  <a:tcPr marT="45741" marB="45741"/>
                </a:tc>
                <a:extLst>
                  <a:ext uri="{0D108BD9-81ED-4DB2-BD59-A6C34878D82A}">
                    <a16:rowId xmlns:a16="http://schemas.microsoft.com/office/drawing/2014/main" val="10003"/>
                  </a:ext>
                </a:extLst>
              </a:tr>
              <a:tr h="579383">
                <a:tc>
                  <a:txBody>
                    <a:bodyPr/>
                    <a:lstStyle/>
                    <a:p>
                      <a:pPr algn="ctr"/>
                      <a:endParaRPr lang="de-DE" sz="1600" b="1" dirty="0">
                        <a:latin typeface="Arial" pitchFamily="34" charset="0"/>
                        <a:cs typeface="Arial" pitchFamily="34" charset="0"/>
                      </a:endParaRPr>
                    </a:p>
                  </a:txBody>
                  <a:tcPr marT="45741" marB="45741">
                    <a:lnB w="190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600" b="1" dirty="0">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de-DE" sz="1600" b="1" dirty="0">
                        <a:latin typeface="Arial" pitchFamily="34" charset="0"/>
                        <a:cs typeface="Arial" pitchFamily="34" charset="0"/>
                      </a:endParaRPr>
                    </a:p>
                  </a:txBody>
                  <a:tcPr marT="45741" marB="45741">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409498">
                <a:tc>
                  <a:txBody>
                    <a:bodyPr/>
                    <a:lstStyle/>
                    <a:p>
                      <a:pPr algn="ctr"/>
                      <a:r>
                        <a:rPr lang="de-DE" sz="1600" b="1" dirty="0">
                          <a:latin typeface="Arial" pitchFamily="34" charset="0"/>
                          <a:cs typeface="Arial" pitchFamily="34" charset="0"/>
                        </a:rPr>
                        <a:t>4000</a:t>
                      </a:r>
                    </a:p>
                  </a:txBody>
                  <a:tcPr marT="45741" marB="45741">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b="1" dirty="0">
                          <a:latin typeface="Arial" pitchFamily="34" charset="0"/>
                          <a:cs typeface="Arial" pitchFamily="34" charset="0"/>
                        </a:rPr>
                        <a:t>Löschwassertankkapazität von 4.000 Litern</a:t>
                      </a:r>
                    </a:p>
                  </a:txBody>
                  <a:tcPr marT="45741" marB="45741">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5"/>
                  </a:ext>
                </a:extLst>
              </a:tr>
            </a:tbl>
          </a:graphicData>
        </a:graphic>
      </p:graphicFrame>
      <p:graphicFrame>
        <p:nvGraphicFramePr>
          <p:cNvPr id="11" name="Tabelle 10"/>
          <p:cNvGraphicFramePr>
            <a:graphicFrameLocks noGrp="1"/>
          </p:cNvGraphicFramePr>
          <p:nvPr/>
        </p:nvGraphicFramePr>
        <p:xfrm>
          <a:off x="3887788" y="1677989"/>
          <a:ext cx="6096000" cy="2271711"/>
        </p:xfrm>
        <a:graphic>
          <a:graphicData uri="http://schemas.openxmlformats.org/drawingml/2006/table">
            <a:tbl>
              <a:tblPr firstRow="1" bandRow="1">
                <a:tableStyleId>{5C22544A-7EE6-4342-B048-85BDC9FD1C3A}</a:tableStyleId>
              </a:tblPr>
              <a:tblGrid>
                <a:gridCol w="1607840">
                  <a:extLst>
                    <a:ext uri="{9D8B030D-6E8A-4147-A177-3AD203B41FA5}">
                      <a16:colId xmlns:a16="http://schemas.microsoft.com/office/drawing/2014/main" val="20000"/>
                    </a:ext>
                  </a:extLst>
                </a:gridCol>
                <a:gridCol w="4488160">
                  <a:extLst>
                    <a:ext uri="{9D8B030D-6E8A-4147-A177-3AD203B41FA5}">
                      <a16:colId xmlns:a16="http://schemas.microsoft.com/office/drawing/2014/main" val="20001"/>
                    </a:ext>
                  </a:extLst>
                </a:gridCol>
              </a:tblGrid>
              <a:tr h="370995">
                <a:tc gridSpan="2">
                  <a:txBody>
                    <a:bodyPr/>
                    <a:lstStyle/>
                    <a:p>
                      <a:endParaRPr lang="de-DE" sz="1800" dirty="0">
                        <a:latin typeface="Arial" pitchFamily="34" charset="0"/>
                        <a:cs typeface="Arial" pitchFamily="34" charset="0"/>
                      </a:endParaRPr>
                    </a:p>
                  </a:txBody>
                  <a:tcPr marT="45739" marB="45739"/>
                </a:tc>
                <a:tc hMerge="1">
                  <a:txBody>
                    <a:bodyPr/>
                    <a:lstStyle/>
                    <a:p>
                      <a:endParaRPr lang="de-DE" dirty="0"/>
                    </a:p>
                  </a:txBody>
                  <a:tcPr/>
                </a:tc>
                <a:extLst>
                  <a:ext uri="{0D108BD9-81ED-4DB2-BD59-A6C34878D82A}">
                    <a16:rowId xmlns:a16="http://schemas.microsoft.com/office/drawing/2014/main" val="10000"/>
                  </a:ext>
                </a:extLst>
              </a:tr>
              <a:tr h="579363">
                <a:tc>
                  <a:txBody>
                    <a:bodyPr/>
                    <a:lstStyle/>
                    <a:p>
                      <a:pPr algn="ctr"/>
                      <a:endParaRPr lang="de-DE" sz="1600" b="1" dirty="0">
                        <a:latin typeface="Arial" pitchFamily="34" charset="0"/>
                        <a:cs typeface="Arial" pitchFamily="34" charset="0"/>
                      </a:endParaRPr>
                    </a:p>
                  </a:txBody>
                  <a:tcPr marT="45739" marB="45739"/>
                </a:tc>
                <a:tc>
                  <a:txBody>
                    <a:bodyPr/>
                    <a:lstStyle/>
                    <a:p>
                      <a:pPr algn="ctr"/>
                      <a:endParaRPr lang="de-DE" sz="1600" b="1" dirty="0">
                        <a:latin typeface="Arial" pitchFamily="34" charset="0"/>
                        <a:cs typeface="Arial" pitchFamily="34" charset="0"/>
                      </a:endParaRPr>
                    </a:p>
                    <a:p>
                      <a:pPr algn="ctr"/>
                      <a:endParaRPr lang="de-DE" sz="1600" b="1" dirty="0">
                        <a:latin typeface="Arial" pitchFamily="34" charset="0"/>
                        <a:cs typeface="Arial" pitchFamily="34" charset="0"/>
                      </a:endParaRPr>
                    </a:p>
                  </a:txBody>
                  <a:tcPr marT="45739" marB="45739"/>
                </a:tc>
                <a:extLst>
                  <a:ext uri="{0D108BD9-81ED-4DB2-BD59-A6C34878D82A}">
                    <a16:rowId xmlns:a16="http://schemas.microsoft.com/office/drawing/2014/main" val="10001"/>
                  </a:ext>
                </a:extLst>
              </a:tr>
              <a:tr h="370995">
                <a:tc>
                  <a:txBody>
                    <a:bodyPr/>
                    <a:lstStyle/>
                    <a:p>
                      <a:pPr algn="ctr"/>
                      <a:endParaRPr lang="de-DE" sz="1600" b="1" dirty="0">
                        <a:latin typeface="Arial" pitchFamily="34" charset="0"/>
                        <a:cs typeface="Arial" pitchFamily="34" charset="0"/>
                      </a:endParaRPr>
                    </a:p>
                  </a:txBody>
                  <a:tcPr marT="45739" marB="4573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600" b="1" dirty="0">
                        <a:latin typeface="Arial" pitchFamily="34" charset="0"/>
                        <a:cs typeface="Arial" pitchFamily="34" charset="0"/>
                      </a:endParaRPr>
                    </a:p>
                  </a:txBody>
                  <a:tcPr marT="45739" marB="45739"/>
                </a:tc>
                <a:extLst>
                  <a:ext uri="{0D108BD9-81ED-4DB2-BD59-A6C34878D82A}">
                    <a16:rowId xmlns:a16="http://schemas.microsoft.com/office/drawing/2014/main" val="10002"/>
                  </a:ext>
                </a:extLst>
              </a:tr>
              <a:tr h="370995">
                <a:tc>
                  <a:txBody>
                    <a:bodyPr/>
                    <a:lstStyle/>
                    <a:p>
                      <a:pPr algn="ctr"/>
                      <a:endParaRPr lang="de-DE" sz="1600" b="1" dirty="0">
                        <a:latin typeface="Arial" pitchFamily="34" charset="0"/>
                        <a:cs typeface="Arial" pitchFamily="34" charset="0"/>
                      </a:endParaRPr>
                    </a:p>
                  </a:txBody>
                  <a:tcPr marT="45739" marB="45739">
                    <a:lnB w="190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600" b="1" dirty="0">
                        <a:latin typeface="Arial" pitchFamily="34" charset="0"/>
                        <a:cs typeface="Arial" pitchFamily="34" charset="0"/>
                      </a:endParaRPr>
                    </a:p>
                  </a:txBody>
                  <a:tcPr marT="45739" marB="45739">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579363">
                <a:tc>
                  <a:txBody>
                    <a:bodyPr/>
                    <a:lstStyle/>
                    <a:p>
                      <a:pPr algn="ctr"/>
                      <a:r>
                        <a:rPr lang="de-DE" sz="1600" b="1" dirty="0">
                          <a:latin typeface="Arial" pitchFamily="34" charset="0"/>
                          <a:cs typeface="Arial" pitchFamily="34" charset="0"/>
                        </a:rPr>
                        <a:t>3</a:t>
                      </a:r>
                    </a:p>
                  </a:txBody>
                  <a:tcPr marT="45739" marB="4573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b="1" dirty="0">
                          <a:latin typeface="Arial" pitchFamily="34" charset="0"/>
                          <a:cs typeface="Arial" pitchFamily="34" charset="0"/>
                        </a:rPr>
                        <a:t>Sitzplatzkapazität für Mannschaft und Fahrer von drei Personen</a:t>
                      </a:r>
                    </a:p>
                  </a:txBody>
                  <a:tcPr marT="45739" marB="4573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10" name="Tabelle 9"/>
          <p:cNvGraphicFramePr>
            <a:graphicFrameLocks noGrp="1"/>
          </p:cNvGraphicFramePr>
          <p:nvPr/>
        </p:nvGraphicFramePr>
        <p:xfrm>
          <a:off x="3887788" y="1677988"/>
          <a:ext cx="6096000" cy="1692274"/>
        </p:xfrm>
        <a:graphic>
          <a:graphicData uri="http://schemas.openxmlformats.org/drawingml/2006/table">
            <a:tbl>
              <a:tblPr firstRow="1" bandRow="1">
                <a:tableStyleId>{5C22544A-7EE6-4342-B048-85BDC9FD1C3A}</a:tableStyleId>
              </a:tblPr>
              <a:tblGrid>
                <a:gridCol w="1607840">
                  <a:extLst>
                    <a:ext uri="{9D8B030D-6E8A-4147-A177-3AD203B41FA5}">
                      <a16:colId xmlns:a16="http://schemas.microsoft.com/office/drawing/2014/main" val="20000"/>
                    </a:ext>
                  </a:extLst>
                </a:gridCol>
                <a:gridCol w="4488160">
                  <a:extLst>
                    <a:ext uri="{9D8B030D-6E8A-4147-A177-3AD203B41FA5}">
                      <a16:colId xmlns:a16="http://schemas.microsoft.com/office/drawing/2014/main" val="20001"/>
                    </a:ext>
                  </a:extLst>
                </a:gridCol>
              </a:tblGrid>
              <a:tr h="370979">
                <a:tc gridSpan="2">
                  <a:txBody>
                    <a:bodyPr/>
                    <a:lstStyle/>
                    <a:p>
                      <a:endParaRPr lang="de-DE" sz="1800" dirty="0">
                        <a:latin typeface="Arial" pitchFamily="34" charset="0"/>
                        <a:cs typeface="Arial" pitchFamily="34" charset="0"/>
                      </a:endParaRPr>
                    </a:p>
                  </a:txBody>
                  <a:tcPr marT="45737" marB="45737"/>
                </a:tc>
                <a:tc hMerge="1">
                  <a:txBody>
                    <a:bodyPr/>
                    <a:lstStyle/>
                    <a:p>
                      <a:endParaRPr lang="de-DE" dirty="0"/>
                    </a:p>
                  </a:txBody>
                  <a:tcPr/>
                </a:tc>
                <a:extLst>
                  <a:ext uri="{0D108BD9-81ED-4DB2-BD59-A6C34878D82A}">
                    <a16:rowId xmlns:a16="http://schemas.microsoft.com/office/drawing/2014/main" val="10000"/>
                  </a:ext>
                </a:extLst>
              </a:tr>
              <a:tr h="579337">
                <a:tc>
                  <a:txBody>
                    <a:bodyPr/>
                    <a:lstStyle/>
                    <a:p>
                      <a:pPr algn="ctr"/>
                      <a:endParaRPr lang="de-DE" sz="1600" b="1" dirty="0">
                        <a:latin typeface="Arial" pitchFamily="34" charset="0"/>
                        <a:cs typeface="Arial" pitchFamily="34" charset="0"/>
                      </a:endParaRPr>
                    </a:p>
                  </a:txBody>
                  <a:tcPr marT="45737" marB="45737"/>
                </a:tc>
                <a:tc>
                  <a:txBody>
                    <a:bodyPr/>
                    <a:lstStyle/>
                    <a:p>
                      <a:pPr algn="ctr"/>
                      <a:endParaRPr lang="de-DE" sz="1600" b="1" dirty="0">
                        <a:latin typeface="Arial" pitchFamily="34" charset="0"/>
                        <a:cs typeface="Arial" pitchFamily="34" charset="0"/>
                      </a:endParaRPr>
                    </a:p>
                    <a:p>
                      <a:pPr algn="ctr"/>
                      <a:endParaRPr lang="de-DE" sz="1600" b="1" dirty="0">
                        <a:latin typeface="Arial" pitchFamily="34" charset="0"/>
                        <a:cs typeface="Arial" pitchFamily="34" charset="0"/>
                      </a:endParaRPr>
                    </a:p>
                  </a:txBody>
                  <a:tcPr marT="45737" marB="45737"/>
                </a:tc>
                <a:extLst>
                  <a:ext uri="{0D108BD9-81ED-4DB2-BD59-A6C34878D82A}">
                    <a16:rowId xmlns:a16="http://schemas.microsoft.com/office/drawing/2014/main" val="10001"/>
                  </a:ext>
                </a:extLst>
              </a:tr>
              <a:tr h="370979">
                <a:tc>
                  <a:txBody>
                    <a:bodyPr/>
                    <a:lstStyle/>
                    <a:p>
                      <a:pPr algn="ctr"/>
                      <a:endParaRPr lang="de-DE" sz="1600" b="1" dirty="0">
                        <a:latin typeface="Arial" pitchFamily="34" charset="0"/>
                        <a:cs typeface="Arial" pitchFamily="34" charset="0"/>
                      </a:endParaRPr>
                    </a:p>
                  </a:txBody>
                  <a:tcPr marT="45737" marB="45737">
                    <a:lnB w="190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600" b="1" dirty="0">
                        <a:latin typeface="Arial" pitchFamily="34" charset="0"/>
                        <a:cs typeface="Arial" pitchFamily="34" charset="0"/>
                      </a:endParaRPr>
                    </a:p>
                  </a:txBody>
                  <a:tcPr marT="45737" marB="45737">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370979">
                <a:tc>
                  <a:txBody>
                    <a:bodyPr/>
                    <a:lstStyle/>
                    <a:p>
                      <a:pPr algn="ctr"/>
                      <a:r>
                        <a:rPr lang="de-DE" sz="1600" b="1" dirty="0">
                          <a:latin typeface="Arial" pitchFamily="34" charset="0"/>
                          <a:cs typeface="Arial" pitchFamily="34" charset="0"/>
                        </a:rPr>
                        <a:t>2</a:t>
                      </a:r>
                    </a:p>
                  </a:txBody>
                  <a:tcPr marT="45737" marB="4573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b="1" dirty="0">
                          <a:latin typeface="Arial" pitchFamily="34" charset="0"/>
                          <a:cs typeface="Arial" pitchFamily="34" charset="0"/>
                        </a:rPr>
                        <a:t>Kraftfahrzeugkategorie 2 (geländefähig)</a:t>
                      </a:r>
                    </a:p>
                  </a:txBody>
                  <a:tcPr marT="45737" marB="4573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9" name="Tabelle 8"/>
          <p:cNvGraphicFramePr>
            <a:graphicFrameLocks noGrp="1"/>
          </p:cNvGraphicFramePr>
          <p:nvPr/>
        </p:nvGraphicFramePr>
        <p:xfrm>
          <a:off x="3887788" y="1677988"/>
          <a:ext cx="6096000" cy="1320800"/>
        </p:xfrm>
        <a:graphic>
          <a:graphicData uri="http://schemas.openxmlformats.org/drawingml/2006/table">
            <a:tbl>
              <a:tblPr firstRow="1" bandRow="1">
                <a:tableStyleId>{5C22544A-7EE6-4342-B048-85BDC9FD1C3A}</a:tableStyleId>
              </a:tblPr>
              <a:tblGrid>
                <a:gridCol w="1607840">
                  <a:extLst>
                    <a:ext uri="{9D8B030D-6E8A-4147-A177-3AD203B41FA5}">
                      <a16:colId xmlns:a16="http://schemas.microsoft.com/office/drawing/2014/main" val="20000"/>
                    </a:ext>
                  </a:extLst>
                </a:gridCol>
                <a:gridCol w="4488160">
                  <a:extLst>
                    <a:ext uri="{9D8B030D-6E8A-4147-A177-3AD203B41FA5}">
                      <a16:colId xmlns:a16="http://schemas.microsoft.com/office/drawing/2014/main" val="20001"/>
                    </a:ext>
                  </a:extLst>
                </a:gridCol>
              </a:tblGrid>
              <a:tr h="370840">
                <a:tc gridSpan="2">
                  <a:txBody>
                    <a:bodyPr/>
                    <a:lstStyle/>
                    <a:p>
                      <a:endParaRPr lang="de-DE" dirty="0">
                        <a:latin typeface="Arial" pitchFamily="34" charset="0"/>
                        <a:cs typeface="Arial" pitchFamily="34" charset="0"/>
                      </a:endParaRPr>
                    </a:p>
                  </a:txBody>
                  <a:tcPr/>
                </a:tc>
                <a:tc hMerge="1">
                  <a:txBody>
                    <a:bodyPr/>
                    <a:lstStyle/>
                    <a:p>
                      <a:endParaRPr lang="de-DE" dirty="0"/>
                    </a:p>
                  </a:txBody>
                  <a:tcPr/>
                </a:tc>
                <a:extLst>
                  <a:ext uri="{0D108BD9-81ED-4DB2-BD59-A6C34878D82A}">
                    <a16:rowId xmlns:a16="http://schemas.microsoft.com/office/drawing/2014/main" val="10000"/>
                  </a:ext>
                </a:extLst>
              </a:tr>
              <a:tr h="370840">
                <a:tc>
                  <a:txBody>
                    <a:bodyPr/>
                    <a:lstStyle/>
                    <a:p>
                      <a:pPr algn="ctr"/>
                      <a:endParaRPr lang="de-DE" sz="1600" b="1" dirty="0">
                        <a:latin typeface="Arial" pitchFamily="34" charset="0"/>
                        <a:cs typeface="Arial" pitchFamily="34" charset="0"/>
                      </a:endParaRPr>
                    </a:p>
                  </a:txBody>
                  <a:tcPr>
                    <a:lnB w="19050" cap="flat" cmpd="sng" algn="ctr">
                      <a:solidFill>
                        <a:schemeClr val="bg1"/>
                      </a:solidFill>
                      <a:prstDash val="solid"/>
                      <a:round/>
                      <a:headEnd type="none" w="med" len="med"/>
                      <a:tailEnd type="none" w="med" len="med"/>
                    </a:lnB>
                  </a:tcPr>
                </a:tc>
                <a:tc>
                  <a:txBody>
                    <a:bodyPr/>
                    <a:lstStyle/>
                    <a:p>
                      <a:pPr algn="ctr"/>
                      <a:endParaRPr lang="de-DE" sz="1600" b="1" dirty="0">
                        <a:latin typeface="Arial" pitchFamily="34" charset="0"/>
                        <a:cs typeface="Arial" pitchFamily="34" charset="0"/>
                      </a:endParaRPr>
                    </a:p>
                    <a:p>
                      <a:pPr algn="ctr"/>
                      <a:endParaRPr lang="de-DE" sz="1600" b="1" dirty="0">
                        <a:latin typeface="Arial" pitchFamily="34" charset="0"/>
                        <a:cs typeface="Arial" pitchFamily="34" charset="0"/>
                      </a:endParaRPr>
                    </a:p>
                  </a:txBody>
                  <a:tcP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de-DE" sz="1600" b="1" dirty="0">
                          <a:latin typeface="Arial" pitchFamily="34" charset="0"/>
                          <a:cs typeface="Arial" pitchFamily="34" charset="0"/>
                        </a:rPr>
                        <a:t>M</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b="1" dirty="0">
                          <a:latin typeface="Arial" pitchFamily="34" charset="0"/>
                          <a:cs typeface="Arial" pitchFamily="34" charset="0"/>
                        </a:rPr>
                        <a:t>Kraftfahrzeuggewichtsklasse M (mittel)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8" name="Tabelle 7"/>
          <p:cNvGraphicFramePr>
            <a:graphicFrameLocks noGrp="1"/>
          </p:cNvGraphicFramePr>
          <p:nvPr/>
        </p:nvGraphicFramePr>
        <p:xfrm>
          <a:off x="3887788" y="1677988"/>
          <a:ext cx="6096000" cy="950912"/>
        </p:xfrm>
        <a:graphic>
          <a:graphicData uri="http://schemas.openxmlformats.org/drawingml/2006/table">
            <a:tbl>
              <a:tblPr firstRow="1" bandRow="1">
                <a:tableStyleId>{5C22544A-7EE6-4342-B048-85BDC9FD1C3A}</a:tableStyleId>
              </a:tblPr>
              <a:tblGrid>
                <a:gridCol w="1607840">
                  <a:extLst>
                    <a:ext uri="{9D8B030D-6E8A-4147-A177-3AD203B41FA5}">
                      <a16:colId xmlns:a16="http://schemas.microsoft.com/office/drawing/2014/main" val="20000"/>
                    </a:ext>
                  </a:extLst>
                </a:gridCol>
                <a:gridCol w="4488160">
                  <a:extLst>
                    <a:ext uri="{9D8B030D-6E8A-4147-A177-3AD203B41FA5}">
                      <a16:colId xmlns:a16="http://schemas.microsoft.com/office/drawing/2014/main" val="20001"/>
                    </a:ext>
                  </a:extLst>
                </a:gridCol>
              </a:tblGrid>
              <a:tr h="371212">
                <a:tc gridSpan="2">
                  <a:txBody>
                    <a:bodyPr/>
                    <a:lstStyle/>
                    <a:p>
                      <a:endParaRPr lang="de-DE" sz="1500" dirty="0">
                        <a:latin typeface="Arial" pitchFamily="34" charset="0"/>
                        <a:cs typeface="Arial" pitchFamily="34" charset="0"/>
                      </a:endParaRPr>
                    </a:p>
                  </a:txBody>
                  <a:tcPr marT="45766" marB="45766">
                    <a:lnB w="19050" cap="flat" cmpd="sng" algn="ctr">
                      <a:solidFill>
                        <a:schemeClr val="bg1"/>
                      </a:solidFill>
                      <a:prstDash val="solid"/>
                      <a:round/>
                      <a:headEnd type="none" w="med" len="med"/>
                      <a:tailEnd type="none" w="med" len="med"/>
                    </a:lnB>
                  </a:tcPr>
                </a:tc>
                <a:tc hMerge="1">
                  <a:txBody>
                    <a:bodyPr/>
                    <a:lstStyle/>
                    <a:p>
                      <a:endParaRPr lang="de-DE" dirty="0"/>
                    </a:p>
                  </a:txBody>
                  <a:tcPr/>
                </a:tc>
                <a:extLst>
                  <a:ext uri="{0D108BD9-81ED-4DB2-BD59-A6C34878D82A}">
                    <a16:rowId xmlns:a16="http://schemas.microsoft.com/office/drawing/2014/main" val="10000"/>
                  </a:ext>
                </a:extLst>
              </a:tr>
              <a:tr h="579700">
                <a:tc>
                  <a:txBody>
                    <a:bodyPr/>
                    <a:lstStyle/>
                    <a:p>
                      <a:pPr algn="ctr"/>
                      <a:r>
                        <a:rPr lang="de-DE" sz="1500" b="1" dirty="0">
                          <a:latin typeface="Arial" pitchFamily="34" charset="0"/>
                          <a:cs typeface="Arial" pitchFamily="34" charset="0"/>
                        </a:rPr>
                        <a:t>Löschfahrzeug DIN EN 1846-1</a:t>
                      </a:r>
                    </a:p>
                  </a:txBody>
                  <a:tcPr marT="45766" marB="4576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de-DE" sz="1600" b="1" dirty="0">
                          <a:latin typeface="Arial" pitchFamily="34" charset="0"/>
                          <a:cs typeface="Arial" pitchFamily="34" charset="0"/>
                        </a:rPr>
                        <a:t>Bezeichnung eines Löschfahrzeuges </a:t>
                      </a:r>
                      <a:br>
                        <a:rPr lang="de-DE" sz="1600" b="1" dirty="0">
                          <a:latin typeface="Arial" pitchFamily="34" charset="0"/>
                          <a:cs typeface="Arial" pitchFamily="34" charset="0"/>
                        </a:rPr>
                      </a:br>
                      <a:r>
                        <a:rPr lang="de-DE" sz="1600" b="1" dirty="0">
                          <a:latin typeface="Arial" pitchFamily="34" charset="0"/>
                          <a:cs typeface="Arial" pitchFamily="34" charset="0"/>
                        </a:rPr>
                        <a:t>nach DIN</a:t>
                      </a:r>
                    </a:p>
                  </a:txBody>
                  <a:tcPr marT="45766" marB="45766">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18587" name="Titel 16"/>
          <p:cNvSpPr>
            <a:spLocks noGrp="1"/>
          </p:cNvSpPr>
          <p:nvPr>
            <p:ph type="title"/>
          </p:nvPr>
        </p:nvSpPr>
        <p:spPr>
          <a:xfrm>
            <a:off x="659876" y="365125"/>
            <a:ext cx="10693924" cy="5224970"/>
          </a:xfrm>
        </p:spPr>
        <p:txBody>
          <a:bodyPr/>
          <a:lstStyle/>
          <a:p>
            <a:endParaRPr lang="de-DE" altLang="de-DE" dirty="0"/>
          </a:p>
        </p:txBody>
      </p:sp>
      <p:sp>
        <p:nvSpPr>
          <p:cNvPr id="18588" name="Inhaltsplatzhalter 17"/>
          <p:cNvSpPr>
            <a:spLocks noGrp="1"/>
          </p:cNvSpPr>
          <p:nvPr>
            <p:ph sz="quarter" idx="10"/>
          </p:nvPr>
        </p:nvSpPr>
        <p:spPr>
          <a:xfrm>
            <a:off x="1847851" y="773113"/>
            <a:ext cx="8424863" cy="431800"/>
          </a:xfrm>
        </p:spPr>
        <p:txBody>
          <a:bodyPr/>
          <a:lstStyle/>
          <a:p>
            <a:pPr eaLnBrk="0" hangingPunct="0"/>
            <a:r>
              <a:rPr lang="de-DE" altLang="de-DE"/>
              <a:t>Beispiel der Bezeichnung von Feuerwehrfahrzeugen </a:t>
            </a:r>
          </a:p>
        </p:txBody>
      </p:sp>
      <p:graphicFrame>
        <p:nvGraphicFramePr>
          <p:cNvPr id="5" name="Tabelle 4"/>
          <p:cNvGraphicFramePr>
            <a:graphicFrameLocks noGrp="1"/>
          </p:cNvGraphicFramePr>
          <p:nvPr>
            <p:extLst>
              <p:ext uri="{D42A27DB-BD31-4B8C-83A1-F6EECF244321}">
                <p14:modId xmlns:p14="http://schemas.microsoft.com/office/powerpoint/2010/main" val="1324503486"/>
              </p:ext>
            </p:extLst>
          </p:nvPr>
        </p:nvGraphicFramePr>
        <p:xfrm>
          <a:off x="3887788" y="1411288"/>
          <a:ext cx="6096000" cy="64003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tblGrid>
              <a:tr h="639762">
                <a:tc>
                  <a:txBody>
                    <a:bodyPr/>
                    <a:lstStyle/>
                    <a:p>
                      <a:pPr algn="ctr">
                        <a:tabLst>
                          <a:tab pos="1257300" algn="l"/>
                        </a:tabLst>
                      </a:pPr>
                      <a:r>
                        <a:rPr lang="de-DE" sz="1800" dirty="0">
                          <a:latin typeface="Arial" pitchFamily="34" charset="0"/>
                          <a:cs typeface="Arial" pitchFamily="34" charset="0"/>
                        </a:rPr>
                        <a:t>Tanklöschfahrzeug TLF 4000 gemäß</a:t>
                      </a:r>
                      <a:r>
                        <a:rPr lang="de-DE" sz="1800" baseline="0" dirty="0">
                          <a:latin typeface="Arial" pitchFamily="34" charset="0"/>
                          <a:cs typeface="Arial" pitchFamily="34" charset="0"/>
                        </a:rPr>
                        <a:t> DIN </a:t>
                      </a:r>
                    </a:p>
                    <a:p>
                      <a:pPr algn="ctr">
                        <a:tabLst>
                          <a:tab pos="1257300" algn="l"/>
                        </a:tabLst>
                      </a:pPr>
                      <a:r>
                        <a:rPr lang="de-DE" sz="1800" dirty="0">
                          <a:latin typeface="Arial" pitchFamily="34" charset="0"/>
                          <a:cs typeface="Arial" pitchFamily="34" charset="0"/>
                        </a:rPr>
                        <a:t>Löschfahrzeug DIN EN 1846-1 M-2-3-4000-10/2000-0</a:t>
                      </a:r>
                    </a:p>
                  </a:txBody>
                  <a:tcPr marT="45697" marB="4569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149A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05134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CEC611B-EB8E-4BD6-8F2C-D7ECF1EFB0EE}"/>
              </a:ext>
            </a:extLst>
          </p:cNvPr>
          <p:cNvSpPr>
            <a:spLocks noGrp="1"/>
          </p:cNvSpPr>
          <p:nvPr>
            <p:ph type="title"/>
          </p:nvPr>
        </p:nvSpPr>
        <p:spPr>
          <a:xfrm>
            <a:off x="838200" y="365125"/>
            <a:ext cx="10515600" cy="1316038"/>
          </a:xfrm>
        </p:spPr>
        <p:txBody>
          <a:bodyPr>
            <a:normAutofit/>
          </a:bodyPr>
          <a:lstStyle/>
          <a:p>
            <a:pPr algn="ctr"/>
            <a:r>
              <a:rPr lang="de-DE" sz="3600" b="1" dirty="0"/>
              <a:t>Ziel der Normung im Bereich der Feuerwehrfahrzeuge</a:t>
            </a:r>
            <a:br>
              <a:rPr lang="de-DE" sz="3600" dirty="0"/>
            </a:br>
            <a:endParaRPr lang="de-DE" sz="3600" dirty="0"/>
          </a:p>
        </p:txBody>
      </p:sp>
      <p:sp>
        <p:nvSpPr>
          <p:cNvPr id="5" name="Textplatzhalter 4">
            <a:extLst>
              <a:ext uri="{FF2B5EF4-FFF2-40B4-BE49-F238E27FC236}">
                <a16:creationId xmlns:a16="http://schemas.microsoft.com/office/drawing/2014/main" id="{997A4235-322D-4F1B-83DB-FCE3827BEC6B}"/>
              </a:ext>
            </a:extLst>
          </p:cNvPr>
          <p:cNvSpPr>
            <a:spLocks noGrp="1"/>
          </p:cNvSpPr>
          <p:nvPr>
            <p:ph type="body" idx="1"/>
          </p:nvPr>
        </p:nvSpPr>
        <p:spPr/>
        <p:txBody>
          <a:bodyPr/>
          <a:lstStyle/>
          <a:p>
            <a:r>
              <a:rPr lang="de-DE" u="sng" dirty="0"/>
              <a:t>Normung</a:t>
            </a:r>
          </a:p>
        </p:txBody>
      </p:sp>
      <p:sp>
        <p:nvSpPr>
          <p:cNvPr id="3" name="Inhaltsplatzhalter 2">
            <a:extLst>
              <a:ext uri="{FF2B5EF4-FFF2-40B4-BE49-F238E27FC236}">
                <a16:creationId xmlns:a16="http://schemas.microsoft.com/office/drawing/2014/main" id="{4A2C484B-BD38-4415-B9F7-0A44E5C72129}"/>
              </a:ext>
            </a:extLst>
          </p:cNvPr>
          <p:cNvSpPr>
            <a:spLocks noGrp="1"/>
          </p:cNvSpPr>
          <p:nvPr>
            <p:ph sz="half" idx="2"/>
          </p:nvPr>
        </p:nvSpPr>
        <p:spPr/>
        <p:txBody>
          <a:bodyPr>
            <a:normAutofit lnSpcReduction="10000"/>
          </a:bodyPr>
          <a:lstStyle/>
          <a:p>
            <a:r>
              <a:rPr lang="de-DE" dirty="0"/>
              <a:t>Zweckentsprechende Typen</a:t>
            </a:r>
          </a:p>
          <a:p>
            <a:r>
              <a:rPr lang="de-DE" dirty="0"/>
              <a:t>Einheitliche Herstellung</a:t>
            </a:r>
          </a:p>
          <a:p>
            <a:r>
              <a:rPr lang="de-DE" dirty="0"/>
              <a:t>Festgelegte Qualität</a:t>
            </a:r>
          </a:p>
          <a:p>
            <a:r>
              <a:rPr lang="de-DE" dirty="0"/>
              <a:t>Gr. Techn. Einsatzwert durch festgelegte Ausrüstung</a:t>
            </a:r>
          </a:p>
          <a:p>
            <a:r>
              <a:rPr lang="de-DE" dirty="0"/>
              <a:t>Störungsfreie Zusammenarbeit aller Feuerwehren</a:t>
            </a:r>
          </a:p>
          <a:p>
            <a:r>
              <a:rPr lang="de-DE" dirty="0"/>
              <a:t>Einheitliche Ausbildung</a:t>
            </a:r>
          </a:p>
          <a:p>
            <a:endParaRPr lang="de-DE" dirty="0"/>
          </a:p>
        </p:txBody>
      </p:sp>
      <p:sp>
        <p:nvSpPr>
          <p:cNvPr id="6" name="Textplatzhalter 5">
            <a:extLst>
              <a:ext uri="{FF2B5EF4-FFF2-40B4-BE49-F238E27FC236}">
                <a16:creationId xmlns:a16="http://schemas.microsoft.com/office/drawing/2014/main" id="{A524B80A-62FF-4A30-A89D-093809C3A0A4}"/>
              </a:ext>
            </a:extLst>
          </p:cNvPr>
          <p:cNvSpPr>
            <a:spLocks noGrp="1"/>
          </p:cNvSpPr>
          <p:nvPr>
            <p:ph type="body" sz="quarter" idx="3"/>
          </p:nvPr>
        </p:nvSpPr>
        <p:spPr/>
        <p:txBody>
          <a:bodyPr/>
          <a:lstStyle/>
          <a:p>
            <a:r>
              <a:rPr lang="de-DE" u="sng" dirty="0"/>
              <a:t>Anforderung nach DIN und EN</a:t>
            </a:r>
          </a:p>
        </p:txBody>
      </p:sp>
      <p:sp>
        <p:nvSpPr>
          <p:cNvPr id="7" name="Inhaltsplatzhalter 6">
            <a:extLst>
              <a:ext uri="{FF2B5EF4-FFF2-40B4-BE49-F238E27FC236}">
                <a16:creationId xmlns:a16="http://schemas.microsoft.com/office/drawing/2014/main" id="{DE04068B-1DE4-4AED-8D17-EF878883B021}"/>
              </a:ext>
            </a:extLst>
          </p:cNvPr>
          <p:cNvSpPr>
            <a:spLocks noGrp="1"/>
          </p:cNvSpPr>
          <p:nvPr>
            <p:ph sz="quarter" idx="4"/>
          </p:nvPr>
        </p:nvSpPr>
        <p:spPr/>
        <p:txBody>
          <a:bodyPr>
            <a:normAutofit lnSpcReduction="10000"/>
          </a:bodyPr>
          <a:lstStyle/>
          <a:p>
            <a:r>
              <a:rPr lang="de-DE" dirty="0"/>
              <a:t>Fahrgestell		Handelsüblich</a:t>
            </a:r>
          </a:p>
          <a:p>
            <a:r>
              <a:rPr lang="de-DE" dirty="0"/>
              <a:t>Leistung		</a:t>
            </a:r>
            <a:r>
              <a:rPr lang="de-DE" dirty="0" err="1"/>
              <a:t>Mindestbesch</a:t>
            </a:r>
            <a:r>
              <a:rPr lang="de-DE" dirty="0"/>
              <a:t>.</a:t>
            </a:r>
          </a:p>
          <a:p>
            <a:r>
              <a:rPr lang="de-DE" dirty="0"/>
              <a:t>Kraftstoff		Mind. 300 km 			od. 4 Std. 				Betriebsdauer. 			</a:t>
            </a:r>
            <a:r>
              <a:rPr lang="de-DE" dirty="0" err="1"/>
              <a:t>Kanisterbet</a:t>
            </a:r>
            <a:r>
              <a:rPr lang="de-DE" dirty="0"/>
              <a:t>.</a:t>
            </a:r>
          </a:p>
          <a:p>
            <a:r>
              <a:rPr lang="de-DE" dirty="0"/>
              <a:t>Aufbau		Verschränkung 			Korrosionsbest.</a:t>
            </a:r>
          </a:p>
          <a:p>
            <a:r>
              <a:rPr lang="de-DE" dirty="0"/>
              <a:t>Farbe		FR, LR, LHR</a:t>
            </a:r>
          </a:p>
        </p:txBody>
      </p:sp>
    </p:spTree>
    <p:extLst>
      <p:ext uri="{BB962C8B-B14F-4D97-AF65-F5344CB8AC3E}">
        <p14:creationId xmlns:p14="http://schemas.microsoft.com/office/powerpoint/2010/main" val="2240575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42E2E65-7A1A-44B6-A9F0-2B5DF8C3AF20}"/>
              </a:ext>
            </a:extLst>
          </p:cNvPr>
          <p:cNvSpPr>
            <a:spLocks noGrp="1"/>
          </p:cNvSpPr>
          <p:nvPr>
            <p:ph type="title"/>
          </p:nvPr>
        </p:nvSpPr>
        <p:spPr>
          <a:xfrm>
            <a:off x="616120" y="947854"/>
            <a:ext cx="11416045" cy="1109546"/>
          </a:xfrm>
        </p:spPr>
        <p:txBody>
          <a:bodyPr/>
          <a:lstStyle/>
          <a:p>
            <a:r>
              <a:rPr lang="de-DE" dirty="0"/>
              <a:t>Tragkraftspritzenfahrzeug (TSF)    	Friedrichshagen / Fuhlen / </a:t>
            </a:r>
            <a:r>
              <a:rPr lang="de-DE" dirty="0" err="1"/>
              <a:t>Wickbolsen</a:t>
            </a:r>
            <a:r>
              <a:rPr lang="de-DE" dirty="0"/>
              <a:t> / Höfingen / Krückeberg</a:t>
            </a:r>
            <a:br>
              <a:rPr lang="de-DE" dirty="0"/>
            </a:br>
            <a:r>
              <a:rPr lang="de-DE" dirty="0"/>
              <a:t>									</a:t>
            </a:r>
            <a:r>
              <a:rPr lang="de-DE" dirty="0" err="1"/>
              <a:t>Pötzen</a:t>
            </a:r>
            <a:r>
              <a:rPr lang="de-DE" dirty="0"/>
              <a:t> / Friedrichsburg / Rhoden / </a:t>
            </a:r>
            <a:r>
              <a:rPr lang="de-DE" dirty="0" err="1"/>
              <a:t>Rumbeck</a:t>
            </a:r>
            <a:r>
              <a:rPr lang="de-DE" dirty="0"/>
              <a:t> / </a:t>
            </a:r>
            <a:r>
              <a:rPr lang="de-DE" dirty="0" err="1"/>
              <a:t>Welsede</a:t>
            </a:r>
            <a:br>
              <a:rPr lang="de-DE" dirty="0"/>
            </a:br>
            <a:r>
              <a:rPr lang="de-DE" dirty="0"/>
              <a:t>	18-40-XX</a:t>
            </a:r>
          </a:p>
        </p:txBody>
      </p:sp>
      <p:sp>
        <p:nvSpPr>
          <p:cNvPr id="8" name="Inhaltsplatzhalter 7"/>
          <p:cNvSpPr>
            <a:spLocks noGrp="1"/>
          </p:cNvSpPr>
          <p:nvPr>
            <p:ph idx="1"/>
          </p:nvPr>
        </p:nvSpPr>
        <p:spPr/>
        <p:txBody>
          <a:bodyPr>
            <a:normAutofit fontScale="92500" lnSpcReduction="10000"/>
          </a:bodyPr>
          <a:lstStyle/>
          <a:p>
            <a:r>
              <a:rPr lang="de-DE" sz="1900" dirty="0"/>
              <a:t>Staffel-Besatzung</a:t>
            </a:r>
          </a:p>
          <a:p>
            <a:r>
              <a:rPr lang="de-DE" sz="1900" dirty="0"/>
              <a:t>Beladung für eine Gruppe</a:t>
            </a:r>
          </a:p>
          <a:p>
            <a:r>
              <a:rPr lang="de-DE" sz="1900" dirty="0">
                <a:solidFill>
                  <a:srgbClr val="E6243A"/>
                </a:solidFill>
              </a:rPr>
              <a:t>Kein Wasser </a:t>
            </a:r>
          </a:p>
          <a:p>
            <a:r>
              <a:rPr lang="de-DE" sz="1900" dirty="0"/>
              <a:t>PFPN 10 – 1000</a:t>
            </a:r>
          </a:p>
          <a:p>
            <a:r>
              <a:rPr lang="de-DE" sz="1900" dirty="0"/>
              <a:t>4 Teile Steckleiter</a:t>
            </a:r>
          </a:p>
          <a:p>
            <a:r>
              <a:rPr lang="de-DE" sz="1900" dirty="0"/>
              <a:t>4 PA</a:t>
            </a:r>
          </a:p>
          <a:p>
            <a:r>
              <a:rPr lang="de-DE" sz="1900" dirty="0"/>
              <a:t>max. 4,75 Tonnen zul. GM.</a:t>
            </a:r>
          </a:p>
          <a:p>
            <a:endParaRPr lang="de-DE" sz="1900" dirty="0"/>
          </a:p>
          <a:p>
            <a:endParaRPr lang="de-DE" sz="1900" dirty="0"/>
          </a:p>
          <a:p>
            <a:r>
              <a:rPr lang="de-DE" altLang="de-DE" sz="1900" b="1" dirty="0">
                <a:solidFill>
                  <a:srgbClr val="E6243A"/>
                </a:solidFill>
              </a:rPr>
              <a:t>Brandbekämpfung</a:t>
            </a:r>
          </a:p>
          <a:p>
            <a:endParaRPr lang="de-DE" dirty="0"/>
          </a:p>
        </p:txBody>
      </p:sp>
      <p:sp>
        <p:nvSpPr>
          <p:cNvPr id="10" name="Text Box 23"/>
          <p:cNvSpPr txBox="1">
            <a:spLocks noChangeArrowheads="1"/>
          </p:cNvSpPr>
          <p:nvPr/>
        </p:nvSpPr>
        <p:spPr bwMode="auto">
          <a:xfrm>
            <a:off x="5844001" y="5053725"/>
            <a:ext cx="2016125" cy="23336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spcBef>
                <a:spcPct val="50000"/>
              </a:spcBef>
            </a:pPr>
            <a:r>
              <a:rPr lang="de-DE" altLang="de-DE" sz="900" dirty="0">
                <a:solidFill>
                  <a:prstClr val="black"/>
                </a:solidFill>
              </a:rPr>
              <a:t>Bild-Quelle: NLBK</a:t>
            </a:r>
          </a:p>
        </p:txBody>
      </p:sp>
      <p:pic>
        <p:nvPicPr>
          <p:cNvPr id="2" name="Grafik 1">
            <a:extLst>
              <a:ext uri="{FF2B5EF4-FFF2-40B4-BE49-F238E27FC236}">
                <a16:creationId xmlns:a16="http://schemas.microsoft.com/office/drawing/2014/main" id="{25349634-CE3D-F0FE-416E-381E58084199}"/>
              </a:ext>
            </a:extLst>
          </p:cNvPr>
          <p:cNvPicPr>
            <a:picLocks noChangeAspect="1"/>
          </p:cNvPicPr>
          <p:nvPr/>
        </p:nvPicPr>
        <p:blipFill>
          <a:blip r:embed="rId4"/>
          <a:stretch>
            <a:fillRect/>
          </a:stretch>
        </p:blipFill>
        <p:spPr>
          <a:xfrm>
            <a:off x="4011168" y="2057400"/>
            <a:ext cx="8180832" cy="4075176"/>
          </a:xfrm>
          <a:prstGeom prst="rect">
            <a:avLst/>
          </a:prstGeom>
        </p:spPr>
      </p:pic>
    </p:spTree>
    <p:custDataLst>
      <p:tags r:id="rId1"/>
    </p:custDataLst>
    <p:extLst>
      <p:ext uri="{BB962C8B-B14F-4D97-AF65-F5344CB8AC3E}">
        <p14:creationId xmlns:p14="http://schemas.microsoft.com/office/powerpoint/2010/main" val="1682855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63C395-C96F-20B9-BA48-04097ADD8908}"/>
              </a:ext>
            </a:extLst>
          </p:cNvPr>
          <p:cNvSpPr>
            <a:spLocks noGrp="1"/>
          </p:cNvSpPr>
          <p:nvPr>
            <p:ph type="title"/>
          </p:nvPr>
        </p:nvSpPr>
        <p:spPr>
          <a:xfrm>
            <a:off x="838200" y="365125"/>
            <a:ext cx="10515600" cy="408047"/>
          </a:xfrm>
        </p:spPr>
        <p:txBody>
          <a:bodyPr>
            <a:normAutofit fontScale="90000"/>
          </a:bodyPr>
          <a:lstStyle/>
          <a:p>
            <a:pPr algn="ctr"/>
            <a:r>
              <a:rPr lang="de-DE" b="1" dirty="0"/>
              <a:t>Bensen / Lachem   1/5/</a:t>
            </a:r>
            <a:r>
              <a:rPr lang="de-DE" b="1" u="sng" dirty="0"/>
              <a:t>6      18-40-XX</a:t>
            </a:r>
          </a:p>
        </p:txBody>
      </p:sp>
      <p:sp>
        <p:nvSpPr>
          <p:cNvPr id="3" name="Inhaltsplatzhalter 2">
            <a:extLst>
              <a:ext uri="{FF2B5EF4-FFF2-40B4-BE49-F238E27FC236}">
                <a16:creationId xmlns:a16="http://schemas.microsoft.com/office/drawing/2014/main" id="{E5C72F99-3131-9316-58DA-43BCECF9FFB5}"/>
              </a:ext>
            </a:extLst>
          </p:cNvPr>
          <p:cNvSpPr>
            <a:spLocks noGrp="1"/>
          </p:cNvSpPr>
          <p:nvPr>
            <p:ph sz="quarter" idx="10"/>
          </p:nvPr>
        </p:nvSpPr>
        <p:spPr/>
        <p:txBody>
          <a:bodyPr/>
          <a:lstStyle/>
          <a:p>
            <a:r>
              <a:rPr lang="de-DE" dirty="0"/>
              <a:t>TSF  mit Logistik</a:t>
            </a:r>
          </a:p>
        </p:txBody>
      </p:sp>
      <p:pic>
        <p:nvPicPr>
          <p:cNvPr id="4" name="Grafik 3">
            <a:extLst>
              <a:ext uri="{FF2B5EF4-FFF2-40B4-BE49-F238E27FC236}">
                <a16:creationId xmlns:a16="http://schemas.microsoft.com/office/drawing/2014/main" id="{D685677E-C11C-F6FF-033B-85719D2F15C6}"/>
              </a:ext>
            </a:extLst>
          </p:cNvPr>
          <p:cNvPicPr>
            <a:picLocks noChangeAspect="1"/>
          </p:cNvPicPr>
          <p:nvPr/>
        </p:nvPicPr>
        <p:blipFill>
          <a:blip r:embed="rId2"/>
          <a:stretch>
            <a:fillRect/>
          </a:stretch>
        </p:blipFill>
        <p:spPr>
          <a:xfrm>
            <a:off x="527381" y="1205220"/>
            <a:ext cx="11137238" cy="5150975"/>
          </a:xfrm>
          <a:prstGeom prst="rect">
            <a:avLst/>
          </a:prstGeom>
        </p:spPr>
      </p:pic>
    </p:spTree>
    <p:extLst>
      <p:ext uri="{BB962C8B-B14F-4D97-AF65-F5344CB8AC3E}">
        <p14:creationId xmlns:p14="http://schemas.microsoft.com/office/powerpoint/2010/main" val="2430901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55635D-0455-04C4-AEC9-D26C07DD9471}"/>
              </a:ext>
            </a:extLst>
          </p:cNvPr>
          <p:cNvSpPr>
            <a:spLocks noGrp="1"/>
          </p:cNvSpPr>
          <p:nvPr>
            <p:ph type="title"/>
          </p:nvPr>
        </p:nvSpPr>
        <p:spPr>
          <a:xfrm>
            <a:off x="838200" y="89211"/>
            <a:ext cx="10515600" cy="523677"/>
          </a:xfrm>
        </p:spPr>
        <p:txBody>
          <a:bodyPr>
            <a:normAutofit fontScale="90000"/>
          </a:bodyPr>
          <a:lstStyle/>
          <a:p>
            <a:pPr algn="ctr"/>
            <a:r>
              <a:rPr lang="de-DE" dirty="0"/>
              <a:t>Zersen 1/5/</a:t>
            </a:r>
            <a:r>
              <a:rPr lang="de-DE" u="sng" dirty="0"/>
              <a:t>6</a:t>
            </a:r>
            <a:r>
              <a:rPr lang="de-DE" dirty="0"/>
              <a:t>     18-40-XX</a:t>
            </a:r>
            <a:endParaRPr lang="de-DE" u="sng" dirty="0"/>
          </a:p>
        </p:txBody>
      </p:sp>
      <p:sp>
        <p:nvSpPr>
          <p:cNvPr id="3" name="Inhaltsplatzhalter 2">
            <a:extLst>
              <a:ext uri="{FF2B5EF4-FFF2-40B4-BE49-F238E27FC236}">
                <a16:creationId xmlns:a16="http://schemas.microsoft.com/office/drawing/2014/main" id="{96C7C2CB-7E1D-ED06-89F8-FA3130E1FC7D}"/>
              </a:ext>
            </a:extLst>
          </p:cNvPr>
          <p:cNvSpPr>
            <a:spLocks noGrp="1"/>
          </p:cNvSpPr>
          <p:nvPr>
            <p:ph sz="quarter" idx="10"/>
          </p:nvPr>
        </p:nvSpPr>
        <p:spPr/>
        <p:txBody>
          <a:bodyPr/>
          <a:lstStyle/>
          <a:p>
            <a:r>
              <a:rPr lang="de-DE" dirty="0"/>
              <a:t>TSF – A </a:t>
            </a:r>
          </a:p>
        </p:txBody>
      </p:sp>
      <p:pic>
        <p:nvPicPr>
          <p:cNvPr id="4" name="Grafik 3">
            <a:extLst>
              <a:ext uri="{FF2B5EF4-FFF2-40B4-BE49-F238E27FC236}">
                <a16:creationId xmlns:a16="http://schemas.microsoft.com/office/drawing/2014/main" id="{EFF65288-6003-2DC2-6D2E-7CD6D7FDAA01}"/>
              </a:ext>
            </a:extLst>
          </p:cNvPr>
          <p:cNvPicPr>
            <a:picLocks noChangeAspect="1"/>
          </p:cNvPicPr>
          <p:nvPr/>
        </p:nvPicPr>
        <p:blipFill>
          <a:blip r:embed="rId2"/>
          <a:stretch>
            <a:fillRect/>
          </a:stretch>
        </p:blipFill>
        <p:spPr>
          <a:xfrm>
            <a:off x="573024" y="1365504"/>
            <a:ext cx="11091595" cy="4974336"/>
          </a:xfrm>
          <a:prstGeom prst="rect">
            <a:avLst/>
          </a:prstGeom>
        </p:spPr>
      </p:pic>
    </p:spTree>
    <p:extLst>
      <p:ext uri="{BB962C8B-B14F-4D97-AF65-F5344CB8AC3E}">
        <p14:creationId xmlns:p14="http://schemas.microsoft.com/office/powerpoint/2010/main" val="3353289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62C9A4-6B2A-A1F5-A53C-6090AA805564}"/>
              </a:ext>
            </a:extLst>
          </p:cNvPr>
          <p:cNvSpPr>
            <a:spLocks noGrp="1"/>
          </p:cNvSpPr>
          <p:nvPr>
            <p:ph type="title"/>
          </p:nvPr>
        </p:nvSpPr>
        <p:spPr>
          <a:xfrm>
            <a:off x="838200" y="365126"/>
            <a:ext cx="10515600" cy="649636"/>
          </a:xfrm>
        </p:spPr>
        <p:txBody>
          <a:bodyPr>
            <a:normAutofit fontScale="90000"/>
          </a:bodyPr>
          <a:lstStyle/>
          <a:p>
            <a:pPr algn="ctr"/>
            <a:r>
              <a:rPr lang="de-DE" b="1" dirty="0"/>
              <a:t>Historische Einordnung</a:t>
            </a:r>
          </a:p>
        </p:txBody>
      </p:sp>
      <p:sp>
        <p:nvSpPr>
          <p:cNvPr id="3" name="Inhaltsplatzhalter 2">
            <a:extLst>
              <a:ext uri="{FF2B5EF4-FFF2-40B4-BE49-F238E27FC236}">
                <a16:creationId xmlns:a16="http://schemas.microsoft.com/office/drawing/2014/main" id="{D698C18E-F155-4E4A-39D4-3CB1F330FB7B}"/>
              </a:ext>
            </a:extLst>
          </p:cNvPr>
          <p:cNvSpPr>
            <a:spLocks noGrp="1"/>
          </p:cNvSpPr>
          <p:nvPr>
            <p:ph idx="1"/>
          </p:nvPr>
        </p:nvSpPr>
        <p:spPr>
          <a:xfrm>
            <a:off x="838200" y="1126274"/>
            <a:ext cx="10515600" cy="5050690"/>
          </a:xfrm>
        </p:spPr>
        <p:txBody>
          <a:bodyPr/>
          <a:lstStyle/>
          <a:p>
            <a:pPr marL="0" indent="0" algn="just">
              <a:buNone/>
            </a:pPr>
            <a:r>
              <a:rPr lang="de-DE" dirty="0"/>
              <a:t>Die Entwicklung des Feuerwehrfahrzeuges bedeutete anfangs das Suchen nach einem geeigneten Antrieb. Lange Zeit fuhren die Feuerwehrleute mit Pferdegezogenen Dampfspritzen zur Einsatzstelle. Die damaligen Branddirektoren, Pioniere und Hersteller stritten heftig darum, ob nun Dampf-, Elektro- oder der Verbrennungsmotoren für die Motorisierung der Feuerwehr in Frage kommt. Letztlich siegte der Verbrennungsmotor.</a:t>
            </a:r>
          </a:p>
          <a:p>
            <a:pPr marL="0" indent="0" algn="just">
              <a:buNone/>
            </a:pPr>
            <a:r>
              <a:rPr lang="de-DE" dirty="0"/>
              <a:t>Eine Grundlegende Änderung der Fahrzeugtypen erfolgte im Zeichen des Zweiten Weltkrieges. Durch die befohlene Typenreduzierung erfolgte 1940 die erste richtige Normung. Vor dem Krieg waren im Grunde alle Feuerwehrfahrzeuge rot lackiert. 1937 wurde eine glänzend grüne Farbgebung festgelegt (Feuerlöschpolizei).</a:t>
            </a:r>
          </a:p>
        </p:txBody>
      </p:sp>
    </p:spTree>
    <p:extLst>
      <p:ext uri="{BB962C8B-B14F-4D97-AF65-F5344CB8AC3E}">
        <p14:creationId xmlns:p14="http://schemas.microsoft.com/office/powerpoint/2010/main" val="2209070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550820" y="846100"/>
            <a:ext cx="11046448" cy="709208"/>
          </a:xfrm>
        </p:spPr>
        <p:txBody>
          <a:bodyPr/>
          <a:lstStyle/>
          <a:p>
            <a:r>
              <a:rPr lang="de-DE" dirty="0"/>
              <a:t>Tragkraftspritzenfahrzeug Wasser (TSF-W)    Großenwieden / </a:t>
            </a:r>
            <a:r>
              <a:rPr lang="de-DE" dirty="0" err="1"/>
              <a:t>Hadessen</a:t>
            </a:r>
            <a:r>
              <a:rPr lang="de-DE" dirty="0"/>
              <a:t> / Hemeringen / </a:t>
            </a:r>
            <a:r>
              <a:rPr lang="de-DE" dirty="0" err="1"/>
              <a:t>Barksen</a:t>
            </a:r>
            <a:br>
              <a:rPr lang="de-DE" dirty="0"/>
            </a:br>
            <a:r>
              <a:rPr lang="de-DE" dirty="0"/>
              <a:t>18-41-XX									</a:t>
            </a:r>
            <a:r>
              <a:rPr lang="de-DE" dirty="0" err="1"/>
              <a:t>Segelhorst</a:t>
            </a:r>
            <a:r>
              <a:rPr lang="de-DE" dirty="0"/>
              <a:t> / Langenfeld</a:t>
            </a:r>
          </a:p>
        </p:txBody>
      </p:sp>
      <p:sp>
        <p:nvSpPr>
          <p:cNvPr id="8" name="Inhaltsplatzhalter 7"/>
          <p:cNvSpPr>
            <a:spLocks noGrp="1"/>
          </p:cNvSpPr>
          <p:nvPr>
            <p:ph idx="1"/>
          </p:nvPr>
        </p:nvSpPr>
        <p:spPr>
          <a:xfrm>
            <a:off x="1844407" y="2438400"/>
            <a:ext cx="8352928" cy="3124200"/>
          </a:xfrm>
        </p:spPr>
        <p:txBody>
          <a:bodyPr>
            <a:normAutofit fontScale="92500" lnSpcReduction="10000"/>
          </a:bodyPr>
          <a:lstStyle/>
          <a:p>
            <a:r>
              <a:rPr lang="de-DE" sz="1900" dirty="0"/>
              <a:t>Staffel-Besatzung</a:t>
            </a:r>
          </a:p>
          <a:p>
            <a:r>
              <a:rPr lang="de-DE" sz="1900" dirty="0"/>
              <a:t>Beladung für eine Gruppe</a:t>
            </a:r>
          </a:p>
          <a:p>
            <a:r>
              <a:rPr lang="de-DE" sz="1900" dirty="0">
                <a:solidFill>
                  <a:srgbClr val="E6243A"/>
                </a:solidFill>
              </a:rPr>
              <a:t>min. 500 Liter Wasser</a:t>
            </a:r>
          </a:p>
          <a:p>
            <a:r>
              <a:rPr lang="de-DE" sz="1900" dirty="0"/>
              <a:t>PFPN 10 – 1000</a:t>
            </a:r>
          </a:p>
          <a:p>
            <a:r>
              <a:rPr lang="de-DE" sz="1900" dirty="0"/>
              <a:t>4 Teile Steckleiter</a:t>
            </a:r>
          </a:p>
          <a:p>
            <a:r>
              <a:rPr lang="de-DE" sz="1900" dirty="0"/>
              <a:t>4 PA</a:t>
            </a:r>
          </a:p>
          <a:p>
            <a:r>
              <a:rPr lang="de-DE" sz="1900" dirty="0"/>
              <a:t>max. 7,5 Tonnen zul. GM.</a:t>
            </a:r>
          </a:p>
          <a:p>
            <a:endParaRPr lang="de-DE" sz="1900" dirty="0"/>
          </a:p>
          <a:p>
            <a:endParaRPr lang="de-DE" sz="1900" dirty="0"/>
          </a:p>
          <a:p>
            <a:r>
              <a:rPr lang="de-DE" altLang="de-DE" sz="1900" b="1" dirty="0">
                <a:solidFill>
                  <a:srgbClr val="E6243A"/>
                </a:solidFill>
              </a:rPr>
              <a:t>Brandbekämpfung</a:t>
            </a:r>
          </a:p>
          <a:p>
            <a:endParaRPr lang="de-DE" dirty="0"/>
          </a:p>
        </p:txBody>
      </p:sp>
      <p:sp>
        <p:nvSpPr>
          <p:cNvPr id="10" name="Text Box 23"/>
          <p:cNvSpPr txBox="1">
            <a:spLocks noChangeArrowheads="1"/>
          </p:cNvSpPr>
          <p:nvPr/>
        </p:nvSpPr>
        <p:spPr bwMode="auto">
          <a:xfrm>
            <a:off x="5844001" y="5067938"/>
            <a:ext cx="2016125" cy="23336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spcBef>
                <a:spcPct val="50000"/>
              </a:spcBef>
            </a:pPr>
            <a:r>
              <a:rPr lang="de-DE" altLang="de-DE" sz="900" dirty="0" err="1">
                <a:solidFill>
                  <a:prstClr val="black"/>
                </a:solidFill>
              </a:rPr>
              <a:t>Bld-Qulle</a:t>
            </a:r>
            <a:r>
              <a:rPr lang="de-DE" altLang="de-DE" sz="900" dirty="0">
                <a:solidFill>
                  <a:prstClr val="black"/>
                </a:solidFill>
              </a:rPr>
              <a:t>: NLBK</a:t>
            </a:r>
          </a:p>
        </p:txBody>
      </p:sp>
      <p:pic>
        <p:nvPicPr>
          <p:cNvPr id="4" name="Grafik 3">
            <a:extLst>
              <a:ext uri="{FF2B5EF4-FFF2-40B4-BE49-F238E27FC236}">
                <a16:creationId xmlns:a16="http://schemas.microsoft.com/office/drawing/2014/main" id="{1ED18E9E-3B9F-AF2D-6C20-11F897E8E366}"/>
              </a:ext>
            </a:extLst>
          </p:cNvPr>
          <p:cNvPicPr>
            <a:picLocks noChangeAspect="1"/>
          </p:cNvPicPr>
          <p:nvPr/>
        </p:nvPicPr>
        <p:blipFill>
          <a:blip r:embed="rId4"/>
          <a:stretch>
            <a:fillRect/>
          </a:stretch>
        </p:blipFill>
        <p:spPr>
          <a:xfrm>
            <a:off x="4986528" y="1816608"/>
            <a:ext cx="7107936" cy="4340352"/>
          </a:xfrm>
          <a:prstGeom prst="rect">
            <a:avLst/>
          </a:prstGeom>
        </p:spPr>
      </p:pic>
    </p:spTree>
    <p:custDataLst>
      <p:tags r:id="rId1"/>
    </p:custDataLst>
    <p:extLst>
      <p:ext uri="{BB962C8B-B14F-4D97-AF65-F5344CB8AC3E}">
        <p14:creationId xmlns:p14="http://schemas.microsoft.com/office/powerpoint/2010/main" val="3275968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616121" y="992459"/>
            <a:ext cx="8737600" cy="302941"/>
          </a:xfrm>
        </p:spPr>
        <p:txBody>
          <a:bodyPr/>
          <a:lstStyle/>
          <a:p>
            <a:r>
              <a:rPr lang="de-DE" dirty="0"/>
              <a:t>Löschgruppenfahrzeug 10 LF10    Fischbeck          18-46-30</a:t>
            </a:r>
          </a:p>
        </p:txBody>
      </p:sp>
      <p:sp>
        <p:nvSpPr>
          <p:cNvPr id="8" name="Inhaltsplatzhalter 7"/>
          <p:cNvSpPr>
            <a:spLocks noGrp="1"/>
          </p:cNvSpPr>
          <p:nvPr>
            <p:ph idx="1"/>
          </p:nvPr>
        </p:nvSpPr>
        <p:spPr/>
        <p:txBody>
          <a:bodyPr>
            <a:noAutofit/>
          </a:bodyPr>
          <a:lstStyle/>
          <a:p>
            <a:endParaRPr lang="de-DE" dirty="0">
              <a:solidFill>
                <a:srgbClr val="E6243A"/>
              </a:solidFill>
            </a:endParaRPr>
          </a:p>
          <a:p>
            <a:r>
              <a:rPr lang="de-DE" dirty="0"/>
              <a:t>Beladung für eine Gruppe</a:t>
            </a:r>
          </a:p>
          <a:p>
            <a:r>
              <a:rPr lang="de-DE" dirty="0"/>
              <a:t>min. 1200/Liter Wasser</a:t>
            </a:r>
          </a:p>
          <a:p>
            <a:r>
              <a:rPr lang="de-DE" dirty="0"/>
              <a:t>FPN 10 – 1000</a:t>
            </a:r>
          </a:p>
          <a:p>
            <a:r>
              <a:rPr lang="de-DE" dirty="0"/>
              <a:t>4 Teile Steckleiter</a:t>
            </a:r>
          </a:p>
          <a:p>
            <a:r>
              <a:rPr lang="de-DE" dirty="0"/>
              <a:t>4 PA (min. 2 im Mannschaftsraum)</a:t>
            </a:r>
          </a:p>
          <a:p>
            <a:r>
              <a:rPr lang="de-DE" dirty="0"/>
              <a:t>max. 14,0 Tonnen zul. GM.</a:t>
            </a:r>
          </a:p>
          <a:p>
            <a:endParaRPr lang="de-DE" dirty="0">
              <a:solidFill>
                <a:srgbClr val="E6243A"/>
              </a:solidFill>
            </a:endParaRPr>
          </a:p>
          <a:p>
            <a:endParaRPr lang="de-DE" dirty="0">
              <a:solidFill>
                <a:srgbClr val="E6243A"/>
              </a:solidFill>
            </a:endParaRPr>
          </a:p>
          <a:p>
            <a:endParaRPr lang="de-DE" dirty="0">
              <a:solidFill>
                <a:srgbClr val="E6243A"/>
              </a:solidFill>
            </a:endParaRPr>
          </a:p>
          <a:p>
            <a:r>
              <a:rPr lang="de-DE" altLang="de-DE" b="1" dirty="0">
                <a:solidFill>
                  <a:srgbClr val="E6243A"/>
                </a:solidFill>
              </a:rPr>
              <a:t>Brandbekämpfung /Löschwasserförderung /einfache Technische Hilfeleistung</a:t>
            </a:r>
          </a:p>
          <a:p>
            <a:endParaRPr lang="de-DE" sz="2000" dirty="0"/>
          </a:p>
        </p:txBody>
      </p:sp>
      <p:sp>
        <p:nvSpPr>
          <p:cNvPr id="10" name="Text Box 23"/>
          <p:cNvSpPr txBox="1">
            <a:spLocks noChangeArrowheads="1"/>
          </p:cNvSpPr>
          <p:nvPr/>
        </p:nvSpPr>
        <p:spPr bwMode="auto">
          <a:xfrm>
            <a:off x="5870020" y="5040000"/>
            <a:ext cx="2016125" cy="233362"/>
          </a:xfrm>
          <a:prstGeom prst="rect">
            <a:avLst/>
          </a:prstGeom>
          <a:solidFill>
            <a:schemeClr val="bg1"/>
          </a:solidFill>
          <a:ln>
            <a:solidFill>
              <a:schemeClr val="bg1"/>
            </a:solidFill>
          </a:ln>
          <a:effec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spcBef>
                <a:spcPct val="50000"/>
              </a:spcBef>
            </a:pPr>
            <a:r>
              <a:rPr lang="de-DE" altLang="de-DE" sz="900" dirty="0">
                <a:solidFill>
                  <a:prstClr val="black"/>
                </a:solidFill>
              </a:rPr>
              <a:t>Bild-Quelle: NLBK</a:t>
            </a:r>
          </a:p>
        </p:txBody>
      </p:sp>
      <p:pic>
        <p:nvPicPr>
          <p:cNvPr id="3" name="Grafik 2">
            <a:extLst>
              <a:ext uri="{FF2B5EF4-FFF2-40B4-BE49-F238E27FC236}">
                <a16:creationId xmlns:a16="http://schemas.microsoft.com/office/drawing/2014/main" id="{A2966D21-3CB5-4BC4-5E03-2475E5C39EAA}"/>
              </a:ext>
            </a:extLst>
          </p:cNvPr>
          <p:cNvPicPr>
            <a:picLocks noChangeAspect="1"/>
          </p:cNvPicPr>
          <p:nvPr/>
        </p:nvPicPr>
        <p:blipFill>
          <a:blip r:embed="rId4"/>
          <a:stretch>
            <a:fillRect/>
          </a:stretch>
        </p:blipFill>
        <p:spPr>
          <a:xfrm>
            <a:off x="4009813" y="1840992"/>
            <a:ext cx="7121484" cy="3432370"/>
          </a:xfrm>
          <a:prstGeom prst="rect">
            <a:avLst/>
          </a:prstGeom>
        </p:spPr>
      </p:pic>
    </p:spTree>
    <p:custDataLst>
      <p:tags r:id="rId1"/>
    </p:custDataLst>
    <p:extLst>
      <p:ext uri="{BB962C8B-B14F-4D97-AF65-F5344CB8AC3E}">
        <p14:creationId xmlns:p14="http://schemas.microsoft.com/office/powerpoint/2010/main" val="3474920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616121" y="992459"/>
            <a:ext cx="10691216" cy="455341"/>
          </a:xfrm>
        </p:spPr>
        <p:txBody>
          <a:bodyPr/>
          <a:lstStyle/>
          <a:p>
            <a:r>
              <a:rPr lang="de-DE" dirty="0"/>
              <a:t>Hilfeleistungslöschfahrzeug  HLF 20    Heßlingen / Hessisch Oldendorf			18-48-XX</a:t>
            </a:r>
          </a:p>
        </p:txBody>
      </p:sp>
      <p:sp>
        <p:nvSpPr>
          <p:cNvPr id="8" name="Inhaltsplatzhalter 7"/>
          <p:cNvSpPr>
            <a:spLocks noGrp="1"/>
          </p:cNvSpPr>
          <p:nvPr>
            <p:ph idx="1"/>
          </p:nvPr>
        </p:nvSpPr>
        <p:spPr/>
        <p:txBody>
          <a:bodyPr>
            <a:noAutofit/>
          </a:bodyPr>
          <a:lstStyle/>
          <a:p>
            <a:r>
              <a:rPr lang="de-DE" dirty="0"/>
              <a:t>Gruppen-Besatzung</a:t>
            </a:r>
          </a:p>
          <a:p>
            <a:r>
              <a:rPr lang="de-DE" dirty="0"/>
              <a:t>min. 1600</a:t>
            </a:r>
            <a:r>
              <a:rPr lang="de-DE" dirty="0">
                <a:solidFill>
                  <a:srgbClr val="E6243A"/>
                </a:solidFill>
              </a:rPr>
              <a:t> </a:t>
            </a:r>
            <a:r>
              <a:rPr lang="de-DE" dirty="0"/>
              <a:t>Liter Wasser</a:t>
            </a:r>
          </a:p>
          <a:p>
            <a:r>
              <a:rPr lang="de-DE" dirty="0"/>
              <a:t>FPN 10 – 2000</a:t>
            </a:r>
          </a:p>
          <a:p>
            <a:r>
              <a:rPr lang="de-DE" dirty="0"/>
              <a:t>4 Teile Steckleiter</a:t>
            </a:r>
          </a:p>
          <a:p>
            <a:r>
              <a:rPr lang="de-DE" dirty="0"/>
              <a:t>3-teilige Schiebleiter</a:t>
            </a:r>
          </a:p>
          <a:p>
            <a:r>
              <a:rPr lang="de-DE" dirty="0"/>
              <a:t>4 PA (min. 2 im Mannschaftsraum)</a:t>
            </a:r>
          </a:p>
          <a:p>
            <a:r>
              <a:rPr lang="de-DE" dirty="0"/>
              <a:t>max. 16 Tonnen zul. GM.</a:t>
            </a:r>
          </a:p>
          <a:p>
            <a:endParaRPr lang="de-DE" dirty="0"/>
          </a:p>
          <a:p>
            <a:endParaRPr lang="de-DE" dirty="0"/>
          </a:p>
          <a:p>
            <a:r>
              <a:rPr lang="de-DE" altLang="de-DE" b="1" dirty="0">
                <a:solidFill>
                  <a:srgbClr val="E6243A"/>
                </a:solidFill>
              </a:rPr>
              <a:t>Brandbekämpfung/Löschwasserförderung /einfache Technische Hilfeleistung</a:t>
            </a:r>
          </a:p>
          <a:p>
            <a:endParaRPr lang="de-DE" sz="2000" dirty="0"/>
          </a:p>
        </p:txBody>
      </p:sp>
      <p:sp>
        <p:nvSpPr>
          <p:cNvPr id="10" name="Text Box 23"/>
          <p:cNvSpPr txBox="1">
            <a:spLocks noChangeArrowheads="1"/>
          </p:cNvSpPr>
          <p:nvPr/>
        </p:nvSpPr>
        <p:spPr bwMode="auto">
          <a:xfrm>
            <a:off x="5294679" y="5040000"/>
            <a:ext cx="2016125" cy="23336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spcBef>
                <a:spcPct val="50000"/>
              </a:spcBef>
            </a:pPr>
            <a:r>
              <a:rPr lang="de-DE" altLang="de-DE" sz="900" dirty="0">
                <a:solidFill>
                  <a:prstClr val="black"/>
                </a:solidFill>
              </a:rPr>
              <a:t>Bild-Quelle: NLBK</a:t>
            </a:r>
          </a:p>
        </p:txBody>
      </p:sp>
      <p:pic>
        <p:nvPicPr>
          <p:cNvPr id="3" name="Grafik 2">
            <a:extLst>
              <a:ext uri="{FF2B5EF4-FFF2-40B4-BE49-F238E27FC236}">
                <a16:creationId xmlns:a16="http://schemas.microsoft.com/office/drawing/2014/main" id="{B49158B9-05BA-97A2-9191-DF03C7627734}"/>
              </a:ext>
            </a:extLst>
          </p:cNvPr>
          <p:cNvPicPr>
            <a:picLocks noChangeAspect="1"/>
          </p:cNvPicPr>
          <p:nvPr/>
        </p:nvPicPr>
        <p:blipFill>
          <a:blip r:embed="rId4"/>
          <a:stretch>
            <a:fillRect/>
          </a:stretch>
        </p:blipFill>
        <p:spPr>
          <a:xfrm>
            <a:off x="4389120" y="1584638"/>
            <a:ext cx="7375670" cy="3792108"/>
          </a:xfrm>
          <a:prstGeom prst="rect">
            <a:avLst/>
          </a:prstGeom>
        </p:spPr>
      </p:pic>
    </p:spTree>
    <p:custDataLst>
      <p:tags r:id="rId1"/>
    </p:custDataLst>
    <p:extLst>
      <p:ext uri="{BB962C8B-B14F-4D97-AF65-F5344CB8AC3E}">
        <p14:creationId xmlns:p14="http://schemas.microsoft.com/office/powerpoint/2010/main" val="1961485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671877" y="1013720"/>
            <a:ext cx="8737600" cy="507232"/>
          </a:xfrm>
        </p:spPr>
        <p:txBody>
          <a:bodyPr/>
          <a:lstStyle/>
          <a:p>
            <a:r>
              <a:rPr lang="de-DE" dirty="0"/>
              <a:t>Tanklöschfahrzeug 3000 (TLF3000)     Fischbeck / Heßlingen</a:t>
            </a:r>
          </a:p>
        </p:txBody>
      </p:sp>
      <p:sp>
        <p:nvSpPr>
          <p:cNvPr id="8" name="Inhaltsplatzhalter 7"/>
          <p:cNvSpPr>
            <a:spLocks noGrp="1"/>
          </p:cNvSpPr>
          <p:nvPr>
            <p:ph idx="1"/>
          </p:nvPr>
        </p:nvSpPr>
        <p:spPr/>
        <p:txBody>
          <a:bodyPr>
            <a:noAutofit/>
          </a:bodyPr>
          <a:lstStyle/>
          <a:p>
            <a:r>
              <a:rPr lang="de-DE" dirty="0"/>
              <a:t>Trupp-Besatzung</a:t>
            </a:r>
          </a:p>
          <a:p>
            <a:r>
              <a:rPr lang="de-DE" dirty="0"/>
              <a:t>FPN 10-2000</a:t>
            </a:r>
          </a:p>
          <a:p>
            <a:r>
              <a:rPr lang="de-DE" dirty="0"/>
              <a:t>3000 Liter Wasser</a:t>
            </a:r>
          </a:p>
          <a:p>
            <a:r>
              <a:rPr lang="de-DE" dirty="0"/>
              <a:t>Schnellangriffseinrichtung</a:t>
            </a:r>
          </a:p>
          <a:p>
            <a:endParaRPr lang="de-DE" dirty="0"/>
          </a:p>
          <a:p>
            <a:endParaRPr lang="de-DE" dirty="0"/>
          </a:p>
          <a:p>
            <a:endParaRPr lang="de-DE" dirty="0"/>
          </a:p>
          <a:p>
            <a:endParaRPr lang="de-DE" dirty="0"/>
          </a:p>
          <a:p>
            <a:endParaRPr lang="de-DE" dirty="0"/>
          </a:p>
          <a:p>
            <a:r>
              <a:rPr lang="de-DE" altLang="de-DE" b="1" dirty="0">
                <a:solidFill>
                  <a:srgbClr val="E6243A"/>
                </a:solidFill>
              </a:rPr>
              <a:t>Brandbekämpfung mit Schnellangriff/ Bereitstellung von Löschwasser/ Löschwassernachschub</a:t>
            </a:r>
          </a:p>
          <a:p>
            <a:endParaRPr lang="de-DE" sz="2000" dirty="0"/>
          </a:p>
        </p:txBody>
      </p:sp>
      <p:pic>
        <p:nvPicPr>
          <p:cNvPr id="2" name="Grafik 1">
            <a:extLst>
              <a:ext uri="{FF2B5EF4-FFF2-40B4-BE49-F238E27FC236}">
                <a16:creationId xmlns:a16="http://schemas.microsoft.com/office/drawing/2014/main" id="{532FAF46-4946-8A62-4743-D8BB9D6616A4}"/>
              </a:ext>
            </a:extLst>
          </p:cNvPr>
          <p:cNvPicPr>
            <a:picLocks noChangeAspect="1"/>
          </p:cNvPicPr>
          <p:nvPr/>
        </p:nvPicPr>
        <p:blipFill>
          <a:blip r:embed="rId4"/>
          <a:stretch>
            <a:fillRect/>
          </a:stretch>
        </p:blipFill>
        <p:spPr>
          <a:xfrm>
            <a:off x="3402922" y="1914144"/>
            <a:ext cx="8264821" cy="3255264"/>
          </a:xfrm>
          <a:prstGeom prst="rect">
            <a:avLst/>
          </a:prstGeom>
        </p:spPr>
      </p:pic>
    </p:spTree>
    <p:custDataLst>
      <p:tags r:id="rId1"/>
    </p:custDataLst>
    <p:extLst>
      <p:ext uri="{BB962C8B-B14F-4D97-AF65-F5344CB8AC3E}">
        <p14:creationId xmlns:p14="http://schemas.microsoft.com/office/powerpoint/2010/main" val="1997317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604688" y="1044498"/>
            <a:ext cx="11148669" cy="945846"/>
          </a:xfrm>
        </p:spPr>
        <p:txBody>
          <a:bodyPr/>
          <a:lstStyle/>
          <a:p>
            <a:r>
              <a:rPr lang="de-DE" sz="2400" dirty="0"/>
              <a:t>Tanklöschfahrzeug 5000 (TLF 5000)mit Hilfeleistungskomponente</a:t>
            </a:r>
            <a:br>
              <a:rPr lang="de-DE" sz="2400" dirty="0"/>
            </a:br>
            <a:br>
              <a:rPr lang="de-DE" sz="2400" dirty="0"/>
            </a:br>
            <a:r>
              <a:rPr lang="de-DE" sz="2400" dirty="0"/>
              <a:t>Hessisch Oldendorf		18-26-10</a:t>
            </a:r>
          </a:p>
        </p:txBody>
      </p:sp>
      <p:sp>
        <p:nvSpPr>
          <p:cNvPr id="8" name="Inhaltsplatzhalter 7"/>
          <p:cNvSpPr>
            <a:spLocks noGrp="1"/>
          </p:cNvSpPr>
          <p:nvPr>
            <p:ph idx="1"/>
          </p:nvPr>
        </p:nvSpPr>
        <p:spPr/>
        <p:txBody>
          <a:bodyPr>
            <a:noAutofit/>
          </a:bodyPr>
          <a:lstStyle/>
          <a:p>
            <a:r>
              <a:rPr lang="de-DE" dirty="0"/>
              <a:t>Besatzung 8</a:t>
            </a:r>
          </a:p>
          <a:p>
            <a:r>
              <a:rPr lang="de-DE" dirty="0"/>
              <a:t>FPN 10 – 2000</a:t>
            </a:r>
          </a:p>
          <a:p>
            <a:r>
              <a:rPr lang="de-DE" dirty="0"/>
              <a:t>min. 5000 Liter Wasser</a:t>
            </a:r>
          </a:p>
          <a:p>
            <a:r>
              <a:rPr lang="de-DE" dirty="0"/>
              <a:t>min. 500 Liter Schaummittel</a:t>
            </a:r>
          </a:p>
          <a:p>
            <a:r>
              <a:rPr lang="de-DE" dirty="0"/>
              <a:t>Schnellangriffseinrichtung 40 bar</a:t>
            </a:r>
          </a:p>
          <a:p>
            <a:r>
              <a:rPr lang="de-DE" dirty="0"/>
              <a:t>4 PA</a:t>
            </a:r>
          </a:p>
          <a:p>
            <a:r>
              <a:rPr lang="de-DE" dirty="0" err="1"/>
              <a:t>HIlfeleistungssatz</a:t>
            </a:r>
            <a:endParaRPr lang="de-DE" dirty="0"/>
          </a:p>
          <a:p>
            <a:r>
              <a:rPr lang="de-DE" dirty="0"/>
              <a:t>Auch mehr als 16t zul. GM</a:t>
            </a:r>
          </a:p>
          <a:p>
            <a:endParaRPr lang="de-DE" dirty="0"/>
          </a:p>
          <a:p>
            <a:endParaRPr lang="de-DE" dirty="0"/>
          </a:p>
          <a:p>
            <a:r>
              <a:rPr lang="de-DE" altLang="de-DE" b="1" dirty="0">
                <a:solidFill>
                  <a:srgbClr val="E6243A"/>
                </a:solidFill>
              </a:rPr>
              <a:t>Bereitstellung großer Wassermengen - Löschwassernachschub (Pendelverkehr)</a:t>
            </a:r>
          </a:p>
        </p:txBody>
      </p:sp>
      <p:pic>
        <p:nvPicPr>
          <p:cNvPr id="3" name="Grafik 2">
            <a:extLst>
              <a:ext uri="{FF2B5EF4-FFF2-40B4-BE49-F238E27FC236}">
                <a16:creationId xmlns:a16="http://schemas.microsoft.com/office/drawing/2014/main" id="{8B8990FB-DB0B-6BC5-FAB5-EC45D79864C5}"/>
              </a:ext>
            </a:extLst>
          </p:cNvPr>
          <p:cNvPicPr>
            <a:picLocks noChangeAspect="1"/>
          </p:cNvPicPr>
          <p:nvPr/>
        </p:nvPicPr>
        <p:blipFill>
          <a:blip r:embed="rId4"/>
          <a:stretch>
            <a:fillRect/>
          </a:stretch>
        </p:blipFill>
        <p:spPr>
          <a:xfrm>
            <a:off x="3791712" y="2057400"/>
            <a:ext cx="7973078" cy="3438144"/>
          </a:xfrm>
          <a:prstGeom prst="rect">
            <a:avLst/>
          </a:prstGeom>
        </p:spPr>
      </p:pic>
    </p:spTree>
    <p:custDataLst>
      <p:tags r:id="rId1"/>
    </p:custDataLst>
    <p:extLst>
      <p:ext uri="{BB962C8B-B14F-4D97-AF65-F5344CB8AC3E}">
        <p14:creationId xmlns:p14="http://schemas.microsoft.com/office/powerpoint/2010/main" val="1726659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6"/>
          <p:cNvSpPr>
            <a:spLocks noGrp="1"/>
          </p:cNvSpPr>
          <p:nvPr>
            <p:ph type="title"/>
          </p:nvPr>
        </p:nvSpPr>
        <p:spPr>
          <a:xfrm>
            <a:off x="1150070" y="365125"/>
            <a:ext cx="10203730" cy="463551"/>
          </a:xfrm>
        </p:spPr>
        <p:txBody>
          <a:bodyPr>
            <a:normAutofit fontScale="90000"/>
          </a:bodyPr>
          <a:lstStyle/>
          <a:p>
            <a:pPr eaLnBrk="1" hangingPunct="1"/>
            <a:endParaRPr lang="de-DE" altLang="de-DE" dirty="0"/>
          </a:p>
        </p:txBody>
      </p:sp>
      <p:sp>
        <p:nvSpPr>
          <p:cNvPr id="9219" name="Inhaltsplatzhalter 17"/>
          <p:cNvSpPr>
            <a:spLocks noGrp="1"/>
          </p:cNvSpPr>
          <p:nvPr>
            <p:ph sz="quarter" idx="10"/>
          </p:nvPr>
        </p:nvSpPr>
        <p:spPr>
          <a:xfrm>
            <a:off x="3359150" y="836613"/>
            <a:ext cx="6769100" cy="1516062"/>
          </a:xfrm>
        </p:spPr>
        <p:txBody>
          <a:bodyPr/>
          <a:lstStyle/>
          <a:p>
            <a:pPr marL="0" indent="0">
              <a:spcBef>
                <a:spcPct val="50000"/>
              </a:spcBef>
            </a:pPr>
            <a:r>
              <a:rPr lang="de-DE" altLang="de-DE"/>
              <a:t>Wozu werden Einsatzleitfahrzeuge eingesetzt und wie werden sie eingeteilt?</a:t>
            </a:r>
          </a:p>
        </p:txBody>
      </p:sp>
      <p:sp>
        <p:nvSpPr>
          <p:cNvPr id="26" name="Text Box 15"/>
          <p:cNvSpPr txBox="1">
            <a:spLocks noChangeArrowheads="1"/>
          </p:cNvSpPr>
          <p:nvPr/>
        </p:nvSpPr>
        <p:spPr bwMode="auto">
          <a:xfrm>
            <a:off x="3690938" y="2778126"/>
            <a:ext cx="6121400" cy="923925"/>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800" b="1"/>
              <a:t>Die Einsatzleitfahrzeuge werden zur Einsatz-leitung und zum Führen von taktischen Einheiten eingesetzt. </a:t>
            </a:r>
          </a:p>
        </p:txBody>
      </p:sp>
      <p:grpSp>
        <p:nvGrpSpPr>
          <p:cNvPr id="2" name="Group 24"/>
          <p:cNvGrpSpPr>
            <a:grpSpLocks/>
          </p:cNvGrpSpPr>
          <p:nvPr/>
        </p:nvGrpSpPr>
        <p:grpSpPr bwMode="auto">
          <a:xfrm>
            <a:off x="3325814" y="2678114"/>
            <a:ext cx="719137" cy="822325"/>
            <a:chOff x="2109" y="2025"/>
            <a:chExt cx="453" cy="518"/>
          </a:xfrm>
        </p:grpSpPr>
        <p:sp>
          <p:nvSpPr>
            <p:cNvPr id="9232"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de-DE" altLang="de-DE" sz="1800"/>
            </a:p>
          </p:txBody>
        </p:sp>
        <p:pic>
          <p:nvPicPr>
            <p:cNvPr id="9233"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
        <p:nvSpPr>
          <p:cNvPr id="15" name="Text Box 15"/>
          <p:cNvSpPr txBox="1">
            <a:spLocks noChangeArrowheads="1"/>
          </p:cNvSpPr>
          <p:nvPr/>
        </p:nvSpPr>
        <p:spPr bwMode="auto">
          <a:xfrm>
            <a:off x="3690938" y="3852863"/>
            <a:ext cx="6121400" cy="646112"/>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800" b="1"/>
              <a:t>Sie werden auch zur Anfahrt sowie zur Erkundung von Einsatzstellen eingesetzt.</a:t>
            </a:r>
          </a:p>
        </p:txBody>
      </p:sp>
      <p:grpSp>
        <p:nvGrpSpPr>
          <p:cNvPr id="3" name="Group 24"/>
          <p:cNvGrpSpPr>
            <a:grpSpLocks/>
          </p:cNvGrpSpPr>
          <p:nvPr/>
        </p:nvGrpSpPr>
        <p:grpSpPr bwMode="auto">
          <a:xfrm>
            <a:off x="3325814" y="3670301"/>
            <a:ext cx="719137" cy="822325"/>
            <a:chOff x="2109" y="2025"/>
            <a:chExt cx="453" cy="518"/>
          </a:xfrm>
        </p:grpSpPr>
        <p:sp>
          <p:nvSpPr>
            <p:cNvPr id="9229"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de-DE" altLang="de-DE" sz="1800"/>
            </a:p>
          </p:txBody>
        </p:sp>
        <p:pic>
          <p:nvPicPr>
            <p:cNvPr id="9230"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
        <p:nvSpPr>
          <p:cNvPr id="14" name="Text Box 15"/>
          <p:cNvSpPr txBox="1">
            <a:spLocks noChangeArrowheads="1"/>
          </p:cNvSpPr>
          <p:nvPr/>
        </p:nvSpPr>
        <p:spPr bwMode="auto">
          <a:xfrm>
            <a:off x="3690938" y="4662489"/>
            <a:ext cx="6121400" cy="1430337"/>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de-DE" altLang="de-DE" sz="1800" b="1">
                <a:cs typeface="Times New Roman" panose="02020603050405020304" pitchFamily="18" charset="0"/>
              </a:rPr>
              <a:t>Die Einsatzleitfahrzeuge werden eingeteilt in:</a:t>
            </a:r>
          </a:p>
          <a:p>
            <a:pPr>
              <a:spcBef>
                <a:spcPts val="600"/>
              </a:spcBef>
              <a:buFont typeface="Arial" panose="020B0604020202020204" pitchFamily="34" charset="0"/>
              <a:buChar char="–"/>
            </a:pPr>
            <a:r>
              <a:rPr lang="de-DE" altLang="de-DE" sz="1800" b="1">
                <a:cs typeface="Times New Roman" panose="02020603050405020304" pitchFamily="18" charset="0"/>
              </a:rPr>
              <a:t> KdoW</a:t>
            </a:r>
          </a:p>
          <a:p>
            <a:pPr>
              <a:spcBef>
                <a:spcPts val="600"/>
              </a:spcBef>
              <a:buFont typeface="Arial" panose="020B0604020202020204" pitchFamily="34" charset="0"/>
              <a:buChar char="–"/>
            </a:pPr>
            <a:r>
              <a:rPr lang="de-DE" altLang="de-DE" sz="1800" b="1">
                <a:cs typeface="Times New Roman" panose="02020603050405020304" pitchFamily="18" charset="0"/>
              </a:rPr>
              <a:t> ELW 1</a:t>
            </a:r>
          </a:p>
          <a:p>
            <a:pPr>
              <a:spcBef>
                <a:spcPts val="600"/>
              </a:spcBef>
              <a:buFont typeface="Arial" panose="020B0604020202020204" pitchFamily="34" charset="0"/>
              <a:buChar char="–"/>
            </a:pPr>
            <a:r>
              <a:rPr lang="de-DE" altLang="de-DE" sz="1800" b="1">
                <a:cs typeface="Times New Roman" panose="02020603050405020304" pitchFamily="18" charset="0"/>
              </a:rPr>
              <a:t> ELW 2</a:t>
            </a:r>
            <a:endParaRPr lang="en-GB" altLang="de-DE" sz="1800" b="1">
              <a:cs typeface="Times New Roman" panose="02020603050405020304" pitchFamily="18" charset="0"/>
            </a:endParaRPr>
          </a:p>
        </p:txBody>
      </p:sp>
      <p:grpSp>
        <p:nvGrpSpPr>
          <p:cNvPr id="4" name="Group 24"/>
          <p:cNvGrpSpPr>
            <a:grpSpLocks/>
          </p:cNvGrpSpPr>
          <p:nvPr/>
        </p:nvGrpSpPr>
        <p:grpSpPr bwMode="auto">
          <a:xfrm>
            <a:off x="3325814" y="4541839"/>
            <a:ext cx="719137" cy="822325"/>
            <a:chOff x="2109" y="2025"/>
            <a:chExt cx="453" cy="518"/>
          </a:xfrm>
        </p:grpSpPr>
        <p:sp>
          <p:nvSpPr>
            <p:cNvPr id="9226"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de-DE" altLang="de-DE" sz="1800"/>
            </a:p>
          </p:txBody>
        </p:sp>
        <p:pic>
          <p:nvPicPr>
            <p:cNvPr id="9227"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Tree>
    <p:extLst>
      <p:ext uri="{BB962C8B-B14F-4D97-AF65-F5344CB8AC3E}">
        <p14:creationId xmlns:p14="http://schemas.microsoft.com/office/powerpoint/2010/main" val="541009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5"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0D40A1-F15F-1712-879B-CDC20244BFF9}"/>
              </a:ext>
            </a:extLst>
          </p:cNvPr>
          <p:cNvSpPr>
            <a:spLocks noGrp="1"/>
          </p:cNvSpPr>
          <p:nvPr>
            <p:ph type="title"/>
          </p:nvPr>
        </p:nvSpPr>
        <p:spPr>
          <a:xfrm>
            <a:off x="838200" y="316357"/>
            <a:ext cx="10515600" cy="988187"/>
          </a:xfrm>
        </p:spPr>
        <p:txBody>
          <a:bodyPr/>
          <a:lstStyle/>
          <a:p>
            <a:pPr algn="ctr"/>
            <a:r>
              <a:rPr lang="de-DE" b="1" dirty="0" err="1"/>
              <a:t>KdoW</a:t>
            </a:r>
            <a:endParaRPr lang="de-DE" b="1" dirty="0"/>
          </a:p>
        </p:txBody>
      </p:sp>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AFA48730-CA4E-7C3A-B819-615B06E57433}"/>
                  </a:ext>
                </a:extLst>
              </p:cNvPr>
              <p:cNvGraphicFramePr>
                <a:graphicFrameLocks noChangeAspect="1"/>
              </p:cNvGraphicFramePr>
              <p:nvPr>
                <p:extLst>
                  <p:ext uri="{D42A27DB-BD31-4B8C-83A1-F6EECF244321}">
                    <p14:modId xmlns:p14="http://schemas.microsoft.com/office/powerpoint/2010/main" val="3024518390"/>
                  </p:ext>
                </p:extLst>
              </p:nvPr>
            </p:nvGraphicFramePr>
            <p:xfrm>
              <a:off x="838200" y="2370761"/>
              <a:ext cx="3048000" cy="1714500"/>
            </p:xfrm>
            <a:graphic>
              <a:graphicData uri="http://schemas.microsoft.com/office/powerpoint/2016/slidezoom">
                <pslz:sldZm>
                  <pslz:sldZmObj sldId="351" cId="1787918934">
                    <pslz:zmPr id="{BC4695C8-04CE-43A3-BDF3-46CF93461153}"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4" name="Folienzoom 3">
                <a:extLst>
                  <a:ext uri="{FF2B5EF4-FFF2-40B4-BE49-F238E27FC236}">
                    <a16:creationId xmlns:a16="http://schemas.microsoft.com/office/drawing/2014/main" id="{AFA48730-CA4E-7C3A-B819-615B06E57433}"/>
                  </a:ext>
                </a:extLst>
              </p:cNvPr>
              <p:cNvPicPr>
                <a:picLocks noGrp="1" noRot="1" noChangeAspect="1" noMove="1" noResize="1" noEditPoints="1" noAdjustHandles="1" noChangeArrowheads="1" noChangeShapeType="1"/>
              </p:cNvPicPr>
              <p:nvPr/>
            </p:nvPicPr>
            <p:blipFill>
              <a:blip r:embed="rId3"/>
              <a:stretch>
                <a:fillRect/>
              </a:stretch>
            </p:blipFill>
            <p:spPr>
              <a:xfrm>
                <a:off x="838200" y="2370761"/>
                <a:ext cx="3048000" cy="1714500"/>
              </a:xfrm>
              <a:prstGeom prst="rect">
                <a:avLst/>
              </a:prstGeom>
              <a:ln w="3175">
                <a:solidFill>
                  <a:prstClr val="ltGray"/>
                </a:solidFill>
              </a:ln>
            </p:spPr>
          </p:pic>
        </mc:Fallback>
      </mc:AlternateContent>
      <p:pic>
        <p:nvPicPr>
          <p:cNvPr id="5" name="Grafik 4">
            <a:extLst>
              <a:ext uri="{FF2B5EF4-FFF2-40B4-BE49-F238E27FC236}">
                <a16:creationId xmlns:a16="http://schemas.microsoft.com/office/drawing/2014/main" id="{45A0D63D-69A2-4335-582F-3AFE69D89B81}"/>
              </a:ext>
            </a:extLst>
          </p:cNvPr>
          <p:cNvPicPr>
            <a:picLocks noChangeAspect="1"/>
          </p:cNvPicPr>
          <p:nvPr/>
        </p:nvPicPr>
        <p:blipFill>
          <a:blip r:embed="rId4"/>
          <a:stretch>
            <a:fillRect/>
          </a:stretch>
        </p:blipFill>
        <p:spPr>
          <a:xfrm>
            <a:off x="377952" y="1690688"/>
            <a:ext cx="11241024" cy="4600384"/>
          </a:xfrm>
          <a:prstGeom prst="rect">
            <a:avLst/>
          </a:prstGeom>
        </p:spPr>
      </p:pic>
    </p:spTree>
    <p:extLst>
      <p:ext uri="{BB962C8B-B14F-4D97-AF65-F5344CB8AC3E}">
        <p14:creationId xmlns:p14="http://schemas.microsoft.com/office/powerpoint/2010/main" val="4290977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6"/>
          <p:cNvSpPr>
            <a:spLocks noGrp="1"/>
          </p:cNvSpPr>
          <p:nvPr>
            <p:ph type="title"/>
          </p:nvPr>
        </p:nvSpPr>
        <p:spPr>
          <a:xfrm>
            <a:off x="1121790" y="1"/>
            <a:ext cx="10232010" cy="685504"/>
          </a:xfrm>
        </p:spPr>
        <p:txBody>
          <a:bodyPr>
            <a:normAutofit fontScale="90000"/>
          </a:bodyPr>
          <a:lstStyle/>
          <a:p>
            <a:pPr algn="ctr" eaLnBrk="1" hangingPunct="1"/>
            <a:r>
              <a:rPr lang="de-DE" altLang="de-DE" b="1" dirty="0"/>
              <a:t>Hessisch Oldendorf   18-11-01</a:t>
            </a:r>
          </a:p>
        </p:txBody>
      </p:sp>
      <p:sp>
        <p:nvSpPr>
          <p:cNvPr id="15363" name="Inhaltsplatzhalter 17"/>
          <p:cNvSpPr>
            <a:spLocks noGrp="1"/>
          </p:cNvSpPr>
          <p:nvPr>
            <p:ph sz="quarter" idx="10"/>
          </p:nvPr>
        </p:nvSpPr>
        <p:spPr>
          <a:xfrm>
            <a:off x="1847851" y="774700"/>
            <a:ext cx="8424863" cy="431800"/>
          </a:xfrm>
        </p:spPr>
        <p:txBody>
          <a:bodyPr/>
          <a:lstStyle/>
          <a:p>
            <a:pPr eaLnBrk="1" hangingPunct="1">
              <a:spcBef>
                <a:spcPct val="50000"/>
              </a:spcBef>
            </a:pPr>
            <a:r>
              <a:rPr lang="de-DE" altLang="de-DE"/>
              <a:t>Einsatzleitwagen ELW 1</a:t>
            </a:r>
          </a:p>
        </p:txBody>
      </p:sp>
      <p:pic>
        <p:nvPicPr>
          <p:cNvPr id="3" name="Grafik 2">
            <a:extLst>
              <a:ext uri="{FF2B5EF4-FFF2-40B4-BE49-F238E27FC236}">
                <a16:creationId xmlns:a16="http://schemas.microsoft.com/office/drawing/2014/main" id="{50EC634A-4CF9-3058-42E4-44DE99F76A54}"/>
              </a:ext>
            </a:extLst>
          </p:cNvPr>
          <p:cNvPicPr>
            <a:picLocks noChangeAspect="1"/>
          </p:cNvPicPr>
          <p:nvPr/>
        </p:nvPicPr>
        <p:blipFill>
          <a:blip r:embed="rId2"/>
          <a:stretch>
            <a:fillRect/>
          </a:stretch>
        </p:blipFill>
        <p:spPr>
          <a:xfrm>
            <a:off x="316992" y="1295695"/>
            <a:ext cx="11338560" cy="4970993"/>
          </a:xfrm>
          <a:prstGeom prst="rect">
            <a:avLst/>
          </a:prstGeom>
        </p:spPr>
      </p:pic>
    </p:spTree>
    <p:extLst>
      <p:ext uri="{BB962C8B-B14F-4D97-AF65-F5344CB8AC3E}">
        <p14:creationId xmlns:p14="http://schemas.microsoft.com/office/powerpoint/2010/main" val="606057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4B2118-8D99-3E2E-677F-EB1469696F30}"/>
              </a:ext>
            </a:extLst>
          </p:cNvPr>
          <p:cNvSpPr>
            <a:spLocks noGrp="1"/>
          </p:cNvSpPr>
          <p:nvPr>
            <p:ph type="title"/>
          </p:nvPr>
        </p:nvSpPr>
        <p:spPr>
          <a:xfrm>
            <a:off x="731520" y="365125"/>
            <a:ext cx="10622280" cy="1325563"/>
          </a:xfrm>
        </p:spPr>
        <p:txBody>
          <a:bodyPr/>
          <a:lstStyle/>
          <a:p>
            <a:pPr algn="ctr"/>
            <a:r>
              <a:rPr lang="de-DE" b="1" dirty="0"/>
              <a:t>Mehrzweckfahrzeug (MZF)   18-19-12</a:t>
            </a:r>
            <a:br>
              <a:rPr lang="de-DE" b="1" dirty="0"/>
            </a:br>
            <a:r>
              <a:rPr lang="de-DE" b="1" dirty="0"/>
              <a:t>Großenwieden für MZB</a:t>
            </a:r>
          </a:p>
        </p:txBody>
      </p:sp>
      <p:sp>
        <p:nvSpPr>
          <p:cNvPr id="3" name="Inhaltsplatzhalter 2">
            <a:extLst>
              <a:ext uri="{FF2B5EF4-FFF2-40B4-BE49-F238E27FC236}">
                <a16:creationId xmlns:a16="http://schemas.microsoft.com/office/drawing/2014/main" id="{C4A29F58-FD54-53BE-E5AD-8B7FA0E02754}"/>
              </a:ext>
            </a:extLst>
          </p:cNvPr>
          <p:cNvSpPr>
            <a:spLocks noGrp="1"/>
          </p:cNvSpPr>
          <p:nvPr>
            <p:ph sz="half" idx="1"/>
          </p:nvPr>
        </p:nvSpPr>
        <p:spPr/>
        <p:txBody>
          <a:bodyPr/>
          <a:lstStyle/>
          <a:p>
            <a:r>
              <a:rPr lang="de-DE" dirty="0"/>
              <a:t>Besatzung  8</a:t>
            </a:r>
          </a:p>
          <a:p>
            <a:r>
              <a:rPr lang="de-DE" dirty="0"/>
              <a:t>Zul. Gesamtgewicht 3,5 </a:t>
            </a:r>
          </a:p>
          <a:p>
            <a:pPr marL="0" indent="0">
              <a:buNone/>
            </a:pPr>
            <a:endParaRPr lang="de-DE" dirty="0"/>
          </a:p>
        </p:txBody>
      </p:sp>
      <p:pic>
        <p:nvPicPr>
          <p:cNvPr id="7" name="Inhaltsplatzhalter 6">
            <a:extLst>
              <a:ext uri="{FF2B5EF4-FFF2-40B4-BE49-F238E27FC236}">
                <a16:creationId xmlns:a16="http://schemas.microsoft.com/office/drawing/2014/main" id="{36D04948-B8AB-057D-D7F6-9A9FFEAC1531}"/>
              </a:ext>
            </a:extLst>
          </p:cNvPr>
          <p:cNvPicPr>
            <a:picLocks noGrp="1" noChangeAspect="1"/>
          </p:cNvPicPr>
          <p:nvPr>
            <p:ph sz="half" idx="2"/>
          </p:nvPr>
        </p:nvPicPr>
        <p:blipFill>
          <a:blip r:embed="rId2"/>
          <a:stretch>
            <a:fillRect/>
          </a:stretch>
        </p:blipFill>
        <p:spPr>
          <a:xfrm>
            <a:off x="6172200" y="2543969"/>
            <a:ext cx="5181600" cy="2914650"/>
          </a:xfrm>
          <a:prstGeom prst="rect">
            <a:avLst/>
          </a:prstGeom>
        </p:spPr>
      </p:pic>
    </p:spTree>
    <p:extLst>
      <p:ext uri="{BB962C8B-B14F-4D97-AF65-F5344CB8AC3E}">
        <p14:creationId xmlns:p14="http://schemas.microsoft.com/office/powerpoint/2010/main" val="4166002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5456AC-CF6B-454E-8B85-65DC6470FF04}"/>
              </a:ext>
            </a:extLst>
          </p:cNvPr>
          <p:cNvSpPr>
            <a:spLocks noGrp="1"/>
          </p:cNvSpPr>
          <p:nvPr>
            <p:ph type="title"/>
          </p:nvPr>
        </p:nvSpPr>
        <p:spPr>
          <a:xfrm>
            <a:off x="838200" y="134880"/>
            <a:ext cx="10515600" cy="458088"/>
          </a:xfrm>
        </p:spPr>
        <p:txBody>
          <a:bodyPr>
            <a:normAutofit/>
          </a:bodyPr>
          <a:lstStyle/>
          <a:p>
            <a:pPr algn="ctr"/>
            <a:r>
              <a:rPr lang="de-DE" sz="2000" b="1" dirty="0"/>
              <a:t>Hessisch Oldendorf / Fischbeck / </a:t>
            </a:r>
            <a:r>
              <a:rPr lang="de-DE" sz="2000" b="1" dirty="0" err="1"/>
              <a:t>Barksen</a:t>
            </a:r>
            <a:r>
              <a:rPr lang="de-DE" sz="2000" b="1" dirty="0"/>
              <a:t> / </a:t>
            </a:r>
            <a:r>
              <a:rPr lang="de-DE" sz="2000" b="1" dirty="0" err="1"/>
              <a:t>Welsede</a:t>
            </a:r>
            <a:r>
              <a:rPr lang="de-DE" sz="2000" b="1" dirty="0"/>
              <a:t> / </a:t>
            </a:r>
            <a:r>
              <a:rPr lang="de-DE" sz="2000" b="1" dirty="0" err="1"/>
              <a:t>Rumbeck</a:t>
            </a:r>
            <a:r>
              <a:rPr lang="de-DE" sz="2000" b="1" dirty="0"/>
              <a:t> / Hemeringen / </a:t>
            </a:r>
            <a:r>
              <a:rPr lang="de-DE" sz="2000" b="1" dirty="0" err="1"/>
              <a:t>Hadessen</a:t>
            </a:r>
            <a:r>
              <a:rPr lang="de-DE" sz="2000" b="1" dirty="0"/>
              <a:t> / </a:t>
            </a:r>
            <a:r>
              <a:rPr lang="de-DE" sz="2000" b="1" dirty="0" err="1"/>
              <a:t>Pötzen</a:t>
            </a:r>
            <a:endParaRPr lang="de-DE" sz="2000" b="1" dirty="0"/>
          </a:p>
        </p:txBody>
      </p:sp>
      <p:sp>
        <p:nvSpPr>
          <p:cNvPr id="3" name="Inhaltsplatzhalter 2">
            <a:extLst>
              <a:ext uri="{FF2B5EF4-FFF2-40B4-BE49-F238E27FC236}">
                <a16:creationId xmlns:a16="http://schemas.microsoft.com/office/drawing/2014/main" id="{93C57EEB-83E5-4D51-937D-C87FE2FD26FD}"/>
              </a:ext>
            </a:extLst>
          </p:cNvPr>
          <p:cNvSpPr>
            <a:spLocks noGrp="1"/>
          </p:cNvSpPr>
          <p:nvPr>
            <p:ph sz="quarter" idx="10"/>
          </p:nvPr>
        </p:nvSpPr>
        <p:spPr>
          <a:xfrm>
            <a:off x="431371" y="747132"/>
            <a:ext cx="11233248" cy="458088"/>
          </a:xfrm>
        </p:spPr>
        <p:txBody>
          <a:bodyPr/>
          <a:lstStyle/>
          <a:p>
            <a:r>
              <a:rPr lang="de-DE" dirty="0" err="1"/>
              <a:t>Manschaftstransportfahrzeuge</a:t>
            </a:r>
            <a:r>
              <a:rPr lang="de-DE" dirty="0"/>
              <a:t> MTW     18-17-XX</a:t>
            </a:r>
          </a:p>
        </p:txBody>
      </p:sp>
      <p:pic>
        <p:nvPicPr>
          <p:cNvPr id="1026" name="Picture 2" descr="MTW HO">
            <a:extLst>
              <a:ext uri="{FF2B5EF4-FFF2-40B4-BE49-F238E27FC236}">
                <a16:creationId xmlns:a16="http://schemas.microsoft.com/office/drawing/2014/main" id="{B5635914-8620-157E-1E08-03849B712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71" y="1205221"/>
            <a:ext cx="11233248" cy="508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462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71490C-9CF4-3C5F-2B81-6BEA4461E9C5}"/>
              </a:ext>
            </a:extLst>
          </p:cNvPr>
          <p:cNvSpPr>
            <a:spLocks noGrp="1"/>
          </p:cNvSpPr>
          <p:nvPr>
            <p:ph type="title"/>
          </p:nvPr>
        </p:nvSpPr>
        <p:spPr>
          <a:xfrm>
            <a:off x="838200" y="365125"/>
            <a:ext cx="10515600" cy="582729"/>
          </a:xfrm>
        </p:spPr>
        <p:txBody>
          <a:bodyPr>
            <a:normAutofit fontScale="90000"/>
          </a:bodyPr>
          <a:lstStyle/>
          <a:p>
            <a:pPr algn="ctr"/>
            <a:r>
              <a:rPr lang="de-DE" b="1" dirty="0"/>
              <a:t>Historische Einordnung</a:t>
            </a:r>
            <a:endParaRPr lang="de-DE" dirty="0"/>
          </a:p>
        </p:txBody>
      </p:sp>
      <p:sp>
        <p:nvSpPr>
          <p:cNvPr id="3" name="Inhaltsplatzhalter 2">
            <a:extLst>
              <a:ext uri="{FF2B5EF4-FFF2-40B4-BE49-F238E27FC236}">
                <a16:creationId xmlns:a16="http://schemas.microsoft.com/office/drawing/2014/main" id="{AC00B2EC-198C-C66B-9915-758AB688EB6D}"/>
              </a:ext>
            </a:extLst>
          </p:cNvPr>
          <p:cNvSpPr>
            <a:spLocks noGrp="1"/>
          </p:cNvSpPr>
          <p:nvPr>
            <p:ph idx="1"/>
          </p:nvPr>
        </p:nvSpPr>
        <p:spPr>
          <a:xfrm>
            <a:off x="838200" y="1070517"/>
            <a:ext cx="10515600" cy="5106446"/>
          </a:xfrm>
        </p:spPr>
        <p:txBody>
          <a:bodyPr/>
          <a:lstStyle/>
          <a:p>
            <a:pPr marL="0" indent="0" algn="just">
              <a:buNone/>
            </a:pPr>
            <a:r>
              <a:rPr lang="de-DE" dirty="0"/>
              <a:t>1942 wurde aus Kostengründen nur noch dunkelgrau und ab 1943 dunkelgelb lackiert. Sehr rasch nach dem Krieg wurde wieder das traditionelle Rot eingeführt.</a:t>
            </a:r>
          </a:p>
          <a:p>
            <a:pPr marL="0" indent="0" algn="just">
              <a:buNone/>
            </a:pPr>
            <a:r>
              <a:rPr lang="de-DE" dirty="0"/>
              <a:t>1955 erschien die Norm „DIN 14530 Löschfahrzeuge – Allgemeine Richtlinien, aus der sich viele der heutige Feuerwehrfahrzeuge ableiten lassen. </a:t>
            </a:r>
          </a:p>
          <a:p>
            <a:pPr marL="0" indent="0" algn="just">
              <a:buNone/>
            </a:pPr>
            <a:r>
              <a:rPr lang="de-DE" dirty="0"/>
              <a:t>1990/1991 erfolgte eine grundlegende Überarbeitung der Fahrzeugnormung. Die Zahl der Wasserführenden Fahrzeuge wurde hier deutlich erhöht. 1998 wurde die „DIN EN 1846“ ins Leben gerufen, diese Norm legt die grundsätzlichen Anforderungen an deutsche und Europäischer Feuerwehrfahrzeuge fest.</a:t>
            </a:r>
          </a:p>
        </p:txBody>
      </p:sp>
    </p:spTree>
    <p:extLst>
      <p:ext uri="{BB962C8B-B14F-4D97-AF65-F5344CB8AC3E}">
        <p14:creationId xmlns:p14="http://schemas.microsoft.com/office/powerpoint/2010/main" val="25448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643895" y="991097"/>
            <a:ext cx="11137237" cy="382041"/>
          </a:xfrm>
        </p:spPr>
        <p:txBody>
          <a:bodyPr>
            <a:normAutofit/>
          </a:bodyPr>
          <a:lstStyle/>
          <a:p>
            <a:r>
              <a:rPr lang="de-DE" altLang="de-DE" dirty="0"/>
              <a:t>Gerätewagen Logistik  GW-L1          Hessisch Oldendorf  (Gerätewart)        18-69-01</a:t>
            </a:r>
          </a:p>
        </p:txBody>
      </p:sp>
      <p:sp>
        <p:nvSpPr>
          <p:cNvPr id="8" name="Inhaltsplatzhalter 7"/>
          <p:cNvSpPr>
            <a:spLocks noGrp="1"/>
          </p:cNvSpPr>
          <p:nvPr>
            <p:ph idx="1"/>
          </p:nvPr>
        </p:nvSpPr>
        <p:spPr/>
        <p:txBody>
          <a:bodyPr>
            <a:noAutofit/>
          </a:bodyPr>
          <a:lstStyle/>
          <a:p>
            <a:r>
              <a:rPr lang="de-DE" dirty="0"/>
              <a:t>Trupp Besatzung</a:t>
            </a:r>
          </a:p>
          <a:p>
            <a:r>
              <a:rPr lang="de-DE" dirty="0"/>
              <a:t>Aufbau: Koffer</a:t>
            </a:r>
          </a:p>
          <a:p>
            <a:r>
              <a:rPr lang="de-DE" dirty="0"/>
              <a:t>Ladebordwand  mind. 750 kg Hubkraft</a:t>
            </a:r>
          </a:p>
          <a:p>
            <a:r>
              <a:rPr lang="de-DE" dirty="0"/>
              <a:t>Ladefläche: 4 EURO-Paletten</a:t>
            </a:r>
          </a:p>
          <a:p>
            <a:r>
              <a:rPr lang="de-DE" dirty="0"/>
              <a:t>Min. 2000 kg Nutzlast</a:t>
            </a:r>
          </a:p>
          <a:p>
            <a:r>
              <a:rPr lang="de-DE" dirty="0"/>
              <a:t>vorzugsweise max. 7,5 t </a:t>
            </a:r>
            <a:r>
              <a:rPr lang="de-DE" dirty="0" err="1"/>
              <a:t>zGM</a:t>
            </a:r>
            <a:r>
              <a:rPr lang="de-DE" dirty="0"/>
              <a:t>.</a:t>
            </a:r>
          </a:p>
          <a:p>
            <a:endParaRPr lang="de-DE" altLang="de-DE" b="1" dirty="0">
              <a:solidFill>
                <a:srgbClr val="E6243A"/>
              </a:solidFill>
            </a:endParaRPr>
          </a:p>
          <a:p>
            <a:r>
              <a:rPr lang="de-DE" altLang="de-DE" b="1" dirty="0">
                <a:solidFill>
                  <a:srgbClr val="E6243A"/>
                </a:solidFill>
              </a:rPr>
              <a:t>Transport von Einsatzmitteln</a:t>
            </a:r>
          </a:p>
        </p:txBody>
      </p:sp>
      <p:sp>
        <p:nvSpPr>
          <p:cNvPr id="10" name="Text Box 23"/>
          <p:cNvSpPr txBox="1">
            <a:spLocks noChangeArrowheads="1"/>
          </p:cNvSpPr>
          <p:nvPr/>
        </p:nvSpPr>
        <p:spPr bwMode="auto">
          <a:xfrm>
            <a:off x="5844001" y="5040000"/>
            <a:ext cx="2016125" cy="23336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spcBef>
                <a:spcPct val="50000"/>
              </a:spcBef>
            </a:pPr>
            <a:r>
              <a:rPr lang="de-DE" altLang="de-DE" sz="900" dirty="0">
                <a:solidFill>
                  <a:prstClr val="black"/>
                </a:solidFill>
              </a:rPr>
              <a:t>Bild-Quelle: NLBK</a:t>
            </a:r>
          </a:p>
        </p:txBody>
      </p:sp>
      <p:sp>
        <p:nvSpPr>
          <p:cNvPr id="2" name="Rechteck: abgerundete Ecken 1">
            <a:extLst>
              <a:ext uri="{FF2B5EF4-FFF2-40B4-BE49-F238E27FC236}">
                <a16:creationId xmlns:a16="http://schemas.microsoft.com/office/drawing/2014/main" id="{2AED8BE6-5517-4CBA-B7C8-F06880FD758B}"/>
              </a:ext>
            </a:extLst>
          </p:cNvPr>
          <p:cNvSpPr/>
          <p:nvPr/>
        </p:nvSpPr>
        <p:spPr>
          <a:xfrm rot="21329704">
            <a:off x="9041498" y="4199982"/>
            <a:ext cx="337024" cy="88976"/>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latin typeface="Calibri"/>
            </a:endParaRPr>
          </a:p>
        </p:txBody>
      </p:sp>
      <p:cxnSp>
        <p:nvCxnSpPr>
          <p:cNvPr id="11" name="Gerader Verbinder 10">
            <a:extLst>
              <a:ext uri="{FF2B5EF4-FFF2-40B4-BE49-F238E27FC236}">
                <a16:creationId xmlns:a16="http://schemas.microsoft.com/office/drawing/2014/main" id="{791FF6CF-FA11-4130-B3F5-D6C5AF54C950}"/>
              </a:ext>
            </a:extLst>
          </p:cNvPr>
          <p:cNvCxnSpPr>
            <a:cxnSpLocks/>
          </p:cNvCxnSpPr>
          <p:nvPr/>
        </p:nvCxnSpPr>
        <p:spPr>
          <a:xfrm rot="-600000">
            <a:off x="7608168" y="3645025"/>
            <a:ext cx="177042" cy="86997"/>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12" name="Gerader Verbinder 11">
            <a:extLst>
              <a:ext uri="{FF2B5EF4-FFF2-40B4-BE49-F238E27FC236}">
                <a16:creationId xmlns:a16="http://schemas.microsoft.com/office/drawing/2014/main" id="{197BF2B8-4E22-42B3-B77F-3ED0F41C0AC6}"/>
              </a:ext>
            </a:extLst>
          </p:cNvPr>
          <p:cNvCxnSpPr>
            <a:cxnSpLocks/>
          </p:cNvCxnSpPr>
          <p:nvPr/>
        </p:nvCxnSpPr>
        <p:spPr>
          <a:xfrm rot="-3420000">
            <a:off x="7692621" y="3365764"/>
            <a:ext cx="37179" cy="107876"/>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3" name="Grafik 2">
            <a:extLst>
              <a:ext uri="{FF2B5EF4-FFF2-40B4-BE49-F238E27FC236}">
                <a16:creationId xmlns:a16="http://schemas.microsoft.com/office/drawing/2014/main" id="{57B6FE98-D478-FE9B-1C00-57C75E58BEFF}"/>
              </a:ext>
            </a:extLst>
          </p:cNvPr>
          <p:cNvPicPr>
            <a:picLocks noChangeAspect="1"/>
          </p:cNvPicPr>
          <p:nvPr/>
        </p:nvPicPr>
        <p:blipFill>
          <a:blip r:embed="rId4"/>
          <a:stretch>
            <a:fillRect/>
          </a:stretch>
        </p:blipFill>
        <p:spPr>
          <a:xfrm>
            <a:off x="4169664" y="1901952"/>
            <a:ext cx="7754112" cy="4255008"/>
          </a:xfrm>
          <a:prstGeom prst="rect">
            <a:avLst/>
          </a:prstGeom>
        </p:spPr>
      </p:pic>
    </p:spTree>
    <p:custDataLst>
      <p:tags r:id="rId1"/>
    </p:custDataLst>
    <p:extLst>
      <p:ext uri="{BB962C8B-B14F-4D97-AF65-F5344CB8AC3E}">
        <p14:creationId xmlns:p14="http://schemas.microsoft.com/office/powerpoint/2010/main" val="3324601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610026" y="952030"/>
            <a:ext cx="8737600" cy="495770"/>
          </a:xfrm>
        </p:spPr>
        <p:txBody>
          <a:bodyPr>
            <a:normAutofit/>
          </a:bodyPr>
          <a:lstStyle/>
          <a:p>
            <a:r>
              <a:rPr lang="de-DE" altLang="de-DE" dirty="0"/>
              <a:t>Gerätewagen Logistik GW-L2      Hessisch Oldendorf		18-68-10</a:t>
            </a:r>
          </a:p>
        </p:txBody>
      </p:sp>
      <p:sp>
        <p:nvSpPr>
          <p:cNvPr id="8" name="Inhaltsplatzhalter 7"/>
          <p:cNvSpPr>
            <a:spLocks noGrp="1"/>
          </p:cNvSpPr>
          <p:nvPr>
            <p:ph idx="1"/>
          </p:nvPr>
        </p:nvSpPr>
        <p:spPr>
          <a:xfrm>
            <a:off x="616122" y="2749296"/>
            <a:ext cx="6235782" cy="4108703"/>
          </a:xfrm>
        </p:spPr>
        <p:txBody>
          <a:bodyPr>
            <a:noAutofit/>
          </a:bodyPr>
          <a:lstStyle/>
          <a:p>
            <a:r>
              <a:rPr lang="de-DE" dirty="0"/>
              <a:t>Staffel-Besatzung</a:t>
            </a:r>
          </a:p>
          <a:p>
            <a:r>
              <a:rPr lang="de-DE" dirty="0"/>
              <a:t>Geräteraum + Ladebordwand </a:t>
            </a:r>
          </a:p>
          <a:p>
            <a:r>
              <a:rPr lang="de-DE" dirty="0"/>
              <a:t> min. 1500 kg Hubkraft</a:t>
            </a:r>
          </a:p>
          <a:p>
            <a:r>
              <a:rPr lang="de-DE" dirty="0"/>
              <a:t>Ladefläche: 6 EURO-Paletten </a:t>
            </a:r>
          </a:p>
          <a:p>
            <a:r>
              <a:rPr lang="de-DE" dirty="0"/>
              <a:t>Min. 4000 kg Nutzlast</a:t>
            </a:r>
          </a:p>
          <a:p>
            <a:r>
              <a:rPr lang="de-DE" dirty="0"/>
              <a:t>max. 16,0 Tonnen zul. GM.</a:t>
            </a:r>
          </a:p>
          <a:p>
            <a:r>
              <a:rPr lang="de-DE" dirty="0"/>
              <a:t>640m B-Schlauch Seitenbordwand</a:t>
            </a:r>
          </a:p>
          <a:p>
            <a:endParaRPr lang="de-DE" altLang="de-DE" b="1" dirty="0">
              <a:solidFill>
                <a:srgbClr val="E6243A"/>
              </a:solidFill>
            </a:endParaRPr>
          </a:p>
          <a:p>
            <a:r>
              <a:rPr lang="de-DE" altLang="de-DE" b="1" dirty="0">
                <a:solidFill>
                  <a:srgbClr val="E6243A"/>
                </a:solidFill>
              </a:rPr>
              <a:t>Transport von Einsatzmitteln</a:t>
            </a:r>
          </a:p>
          <a:p>
            <a:r>
              <a:rPr lang="de-DE" altLang="de-DE" b="1" dirty="0">
                <a:solidFill>
                  <a:srgbClr val="E6243A"/>
                </a:solidFill>
              </a:rPr>
              <a:t>ggf. Ausrüstungsmodul „Wasserversorgung“ oder „</a:t>
            </a:r>
            <a:r>
              <a:rPr lang="de-DE" altLang="de-DE" b="1" dirty="0" err="1">
                <a:solidFill>
                  <a:srgbClr val="E6243A"/>
                </a:solidFill>
              </a:rPr>
              <a:t>WuV</a:t>
            </a:r>
            <a:r>
              <a:rPr lang="de-DE" altLang="de-DE" b="1" dirty="0">
                <a:solidFill>
                  <a:srgbClr val="E6243A"/>
                </a:solidFill>
              </a:rPr>
              <a:t>“</a:t>
            </a:r>
          </a:p>
          <a:p>
            <a:endParaRPr lang="de-DE" altLang="de-DE" sz="2000" b="1" dirty="0">
              <a:solidFill>
                <a:srgbClr val="E6243A"/>
              </a:solidFill>
            </a:endParaRPr>
          </a:p>
        </p:txBody>
      </p:sp>
      <p:sp>
        <p:nvSpPr>
          <p:cNvPr id="10" name="Text Box 23"/>
          <p:cNvSpPr txBox="1">
            <a:spLocks noChangeArrowheads="1"/>
          </p:cNvSpPr>
          <p:nvPr/>
        </p:nvSpPr>
        <p:spPr bwMode="auto">
          <a:xfrm>
            <a:off x="5880429" y="4615026"/>
            <a:ext cx="2016125" cy="23336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spcBef>
                <a:spcPct val="50000"/>
              </a:spcBef>
            </a:pPr>
            <a:r>
              <a:rPr lang="de-DE" altLang="de-DE" sz="900" dirty="0">
                <a:solidFill>
                  <a:prstClr val="black"/>
                </a:solidFill>
              </a:rPr>
              <a:t>Bild-Quelle: NLBK</a:t>
            </a:r>
          </a:p>
        </p:txBody>
      </p:sp>
      <p:pic>
        <p:nvPicPr>
          <p:cNvPr id="2050" name="Picture 2" descr="GW HO">
            <a:extLst>
              <a:ext uri="{FF2B5EF4-FFF2-40B4-BE49-F238E27FC236}">
                <a16:creationId xmlns:a16="http://schemas.microsoft.com/office/drawing/2014/main" id="{D87BBFD0-FB5A-437A-42F5-7F4EC5E206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656" y="1938528"/>
            <a:ext cx="7254240" cy="34716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47177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DD902C-7A17-59E0-C9ED-855F8E590207}"/>
              </a:ext>
            </a:extLst>
          </p:cNvPr>
          <p:cNvSpPr>
            <a:spLocks noGrp="1"/>
          </p:cNvSpPr>
          <p:nvPr>
            <p:ph type="title"/>
          </p:nvPr>
        </p:nvSpPr>
        <p:spPr>
          <a:xfrm>
            <a:off x="838200" y="1"/>
            <a:ext cx="10515600" cy="773171"/>
          </a:xfrm>
        </p:spPr>
        <p:txBody>
          <a:bodyPr/>
          <a:lstStyle/>
          <a:p>
            <a:pPr algn="ctr"/>
            <a:r>
              <a:rPr lang="de-DE" b="1" dirty="0"/>
              <a:t>Fischbeck</a:t>
            </a:r>
          </a:p>
        </p:txBody>
      </p:sp>
      <p:sp>
        <p:nvSpPr>
          <p:cNvPr id="3" name="Inhaltsplatzhalter 2">
            <a:extLst>
              <a:ext uri="{FF2B5EF4-FFF2-40B4-BE49-F238E27FC236}">
                <a16:creationId xmlns:a16="http://schemas.microsoft.com/office/drawing/2014/main" id="{9208A849-2707-A13A-6161-6334807E85DC}"/>
              </a:ext>
            </a:extLst>
          </p:cNvPr>
          <p:cNvSpPr>
            <a:spLocks noGrp="1"/>
          </p:cNvSpPr>
          <p:nvPr>
            <p:ph sz="quarter" idx="10"/>
          </p:nvPr>
        </p:nvSpPr>
        <p:spPr/>
        <p:txBody>
          <a:bodyPr/>
          <a:lstStyle/>
          <a:p>
            <a:r>
              <a:rPr lang="de-DE" dirty="0"/>
              <a:t>GW - ASÜ</a:t>
            </a:r>
          </a:p>
        </p:txBody>
      </p:sp>
      <p:pic>
        <p:nvPicPr>
          <p:cNvPr id="4" name="Grafik 3">
            <a:extLst>
              <a:ext uri="{FF2B5EF4-FFF2-40B4-BE49-F238E27FC236}">
                <a16:creationId xmlns:a16="http://schemas.microsoft.com/office/drawing/2014/main" id="{F1BB339C-0288-96C8-DF5B-101CD5D6C16B}"/>
              </a:ext>
            </a:extLst>
          </p:cNvPr>
          <p:cNvPicPr>
            <a:picLocks noChangeAspect="1"/>
          </p:cNvPicPr>
          <p:nvPr/>
        </p:nvPicPr>
        <p:blipFill>
          <a:blip r:embed="rId2"/>
          <a:stretch>
            <a:fillRect/>
          </a:stretch>
        </p:blipFill>
        <p:spPr>
          <a:xfrm>
            <a:off x="431371" y="1205220"/>
            <a:ext cx="11233248" cy="5073660"/>
          </a:xfrm>
          <a:prstGeom prst="rect">
            <a:avLst/>
          </a:prstGeom>
        </p:spPr>
      </p:pic>
    </p:spTree>
    <p:extLst>
      <p:ext uri="{BB962C8B-B14F-4D97-AF65-F5344CB8AC3E}">
        <p14:creationId xmlns:p14="http://schemas.microsoft.com/office/powerpoint/2010/main" val="1517239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F447AF-84B8-0B1D-7812-4C7459B5BB30}"/>
              </a:ext>
            </a:extLst>
          </p:cNvPr>
          <p:cNvSpPr>
            <a:spLocks noGrp="1"/>
          </p:cNvSpPr>
          <p:nvPr>
            <p:ph type="title"/>
          </p:nvPr>
        </p:nvSpPr>
        <p:spPr>
          <a:xfrm>
            <a:off x="838200" y="1"/>
            <a:ext cx="10515600" cy="686039"/>
          </a:xfrm>
        </p:spPr>
        <p:txBody>
          <a:bodyPr>
            <a:normAutofit fontScale="90000"/>
          </a:bodyPr>
          <a:lstStyle/>
          <a:p>
            <a:pPr algn="ctr"/>
            <a:r>
              <a:rPr lang="de-DE" b="1" dirty="0"/>
              <a:t>Hessisch Oldendorf</a:t>
            </a:r>
          </a:p>
        </p:txBody>
      </p:sp>
      <p:sp>
        <p:nvSpPr>
          <p:cNvPr id="3" name="Inhaltsplatzhalter 2">
            <a:extLst>
              <a:ext uri="{FF2B5EF4-FFF2-40B4-BE49-F238E27FC236}">
                <a16:creationId xmlns:a16="http://schemas.microsoft.com/office/drawing/2014/main" id="{8F408487-9BB8-CF9B-3D42-B75AD5C54361}"/>
              </a:ext>
            </a:extLst>
          </p:cNvPr>
          <p:cNvSpPr>
            <a:spLocks noGrp="1"/>
          </p:cNvSpPr>
          <p:nvPr>
            <p:ph sz="quarter" idx="10"/>
          </p:nvPr>
        </p:nvSpPr>
        <p:spPr/>
        <p:txBody>
          <a:bodyPr/>
          <a:lstStyle/>
          <a:p>
            <a:r>
              <a:rPr lang="de-DE" dirty="0"/>
              <a:t>Rettungsboot   RTB   18-77-10</a:t>
            </a:r>
          </a:p>
        </p:txBody>
      </p:sp>
      <p:pic>
        <p:nvPicPr>
          <p:cNvPr id="4" name="Grafik 3">
            <a:extLst>
              <a:ext uri="{FF2B5EF4-FFF2-40B4-BE49-F238E27FC236}">
                <a16:creationId xmlns:a16="http://schemas.microsoft.com/office/drawing/2014/main" id="{C1E966F6-4380-4AC8-F989-F44A8F4558C3}"/>
              </a:ext>
            </a:extLst>
          </p:cNvPr>
          <p:cNvPicPr>
            <a:picLocks noChangeAspect="1"/>
          </p:cNvPicPr>
          <p:nvPr/>
        </p:nvPicPr>
        <p:blipFill>
          <a:blip r:embed="rId2"/>
          <a:stretch>
            <a:fillRect/>
          </a:stretch>
        </p:blipFill>
        <p:spPr>
          <a:xfrm>
            <a:off x="585216" y="1292352"/>
            <a:ext cx="11079403" cy="5023104"/>
          </a:xfrm>
          <a:prstGeom prst="rect">
            <a:avLst/>
          </a:prstGeom>
        </p:spPr>
      </p:pic>
    </p:spTree>
    <p:extLst>
      <p:ext uri="{BB962C8B-B14F-4D97-AF65-F5344CB8AC3E}">
        <p14:creationId xmlns:p14="http://schemas.microsoft.com/office/powerpoint/2010/main" val="4094714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5A150C-CF40-4A1E-5BB0-343AD496D58B}"/>
              </a:ext>
            </a:extLst>
          </p:cNvPr>
          <p:cNvSpPr>
            <a:spLocks noGrp="1"/>
          </p:cNvSpPr>
          <p:nvPr>
            <p:ph type="title"/>
          </p:nvPr>
        </p:nvSpPr>
        <p:spPr>
          <a:xfrm>
            <a:off x="838200" y="156117"/>
            <a:ext cx="10515600" cy="617055"/>
          </a:xfrm>
        </p:spPr>
        <p:txBody>
          <a:bodyPr>
            <a:normAutofit fontScale="90000"/>
          </a:bodyPr>
          <a:lstStyle/>
          <a:p>
            <a:pPr algn="ctr"/>
            <a:r>
              <a:rPr lang="de-DE" b="1" dirty="0"/>
              <a:t>Großenwieden</a:t>
            </a:r>
          </a:p>
        </p:txBody>
      </p:sp>
      <p:sp>
        <p:nvSpPr>
          <p:cNvPr id="3" name="Inhaltsplatzhalter 2">
            <a:extLst>
              <a:ext uri="{FF2B5EF4-FFF2-40B4-BE49-F238E27FC236}">
                <a16:creationId xmlns:a16="http://schemas.microsoft.com/office/drawing/2014/main" id="{A930D699-64D9-5592-C913-58438C968981}"/>
              </a:ext>
            </a:extLst>
          </p:cNvPr>
          <p:cNvSpPr>
            <a:spLocks noGrp="1"/>
          </p:cNvSpPr>
          <p:nvPr>
            <p:ph sz="quarter" idx="10"/>
          </p:nvPr>
        </p:nvSpPr>
        <p:spPr/>
        <p:txBody>
          <a:bodyPr/>
          <a:lstStyle/>
          <a:p>
            <a:r>
              <a:rPr lang="de-DE" dirty="0"/>
              <a:t>Mehrzweckboot   MZB  18-77-12</a:t>
            </a:r>
          </a:p>
        </p:txBody>
      </p:sp>
      <p:pic>
        <p:nvPicPr>
          <p:cNvPr id="4" name="Grafik 3">
            <a:extLst>
              <a:ext uri="{FF2B5EF4-FFF2-40B4-BE49-F238E27FC236}">
                <a16:creationId xmlns:a16="http://schemas.microsoft.com/office/drawing/2014/main" id="{53A31860-47E7-4B5D-6E1A-F089E3310828}"/>
              </a:ext>
            </a:extLst>
          </p:cNvPr>
          <p:cNvPicPr>
            <a:picLocks noChangeAspect="1"/>
          </p:cNvPicPr>
          <p:nvPr/>
        </p:nvPicPr>
        <p:blipFill>
          <a:blip r:embed="rId2"/>
          <a:stretch>
            <a:fillRect/>
          </a:stretch>
        </p:blipFill>
        <p:spPr>
          <a:xfrm>
            <a:off x="585216" y="1426464"/>
            <a:ext cx="11079403" cy="4828032"/>
          </a:xfrm>
          <a:prstGeom prst="rect">
            <a:avLst/>
          </a:prstGeom>
        </p:spPr>
      </p:pic>
    </p:spTree>
    <p:extLst>
      <p:ext uri="{BB962C8B-B14F-4D97-AF65-F5344CB8AC3E}">
        <p14:creationId xmlns:p14="http://schemas.microsoft.com/office/powerpoint/2010/main" val="1093155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el 16"/>
          <p:cNvSpPr>
            <a:spLocks noGrp="1"/>
          </p:cNvSpPr>
          <p:nvPr>
            <p:ph type="title"/>
          </p:nvPr>
        </p:nvSpPr>
        <p:spPr>
          <a:xfrm>
            <a:off x="1112362" y="365126"/>
            <a:ext cx="10241437" cy="542924"/>
          </a:xfrm>
        </p:spPr>
        <p:txBody>
          <a:bodyPr>
            <a:normAutofit fontScale="90000"/>
          </a:bodyPr>
          <a:lstStyle/>
          <a:p>
            <a:endParaRPr lang="de-DE" altLang="de-DE" dirty="0"/>
          </a:p>
        </p:txBody>
      </p:sp>
      <p:sp>
        <p:nvSpPr>
          <p:cNvPr id="18" name="Inhaltsplatzhalter 17"/>
          <p:cNvSpPr>
            <a:spLocks noGrp="1"/>
          </p:cNvSpPr>
          <p:nvPr>
            <p:ph sz="quarter" idx="10"/>
          </p:nvPr>
        </p:nvSpPr>
        <p:spPr>
          <a:xfrm>
            <a:off x="3359150" y="836614"/>
            <a:ext cx="6769100" cy="1144587"/>
          </a:xfrm>
        </p:spPr>
        <p:txBody>
          <a:bodyPr rtlCol="0"/>
          <a:lstStyle/>
          <a:p>
            <a:pPr marL="0" indent="0">
              <a:spcBef>
                <a:spcPct val="50000"/>
              </a:spcBef>
              <a:defRPr/>
            </a:pPr>
            <a:r>
              <a:rPr lang="de-DE" dirty="0"/>
              <a:t>Was müssen wir über Sonderlösch-</a:t>
            </a:r>
            <a:r>
              <a:rPr lang="de-DE" dirty="0" err="1"/>
              <a:t>fahrzeuge</a:t>
            </a:r>
            <a:r>
              <a:rPr lang="de-DE" dirty="0"/>
              <a:t> wissen?</a:t>
            </a:r>
          </a:p>
        </p:txBody>
      </p:sp>
      <p:sp>
        <p:nvSpPr>
          <p:cNvPr id="26" name="Text Box 15"/>
          <p:cNvSpPr txBox="1">
            <a:spLocks noChangeArrowheads="1"/>
          </p:cNvSpPr>
          <p:nvPr/>
        </p:nvSpPr>
        <p:spPr bwMode="auto">
          <a:xfrm>
            <a:off x="3590926" y="2482850"/>
            <a:ext cx="6321425" cy="922338"/>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de-DE" altLang="de-DE" b="1">
                <a:latin typeface="Arial" panose="020B0604020202020204" pitchFamily="34" charset="0"/>
                <a:cs typeface="Arial" panose="020B0604020202020204" pitchFamily="34" charset="0"/>
              </a:rPr>
              <a:t>Sonderlöschfahrzeuge werden überwiegend in Bereichen mit besonderen Brandrisiken eingesetzt.</a:t>
            </a:r>
            <a:endParaRPr lang="de-DE" altLang="de-DE" b="1" i="1">
              <a:latin typeface="Arial" panose="020B0604020202020204" pitchFamily="34" charset="0"/>
              <a:cs typeface="Arial" panose="020B0604020202020204" pitchFamily="34" charset="0"/>
            </a:endParaRPr>
          </a:p>
        </p:txBody>
      </p:sp>
      <p:grpSp>
        <p:nvGrpSpPr>
          <p:cNvPr id="2" name="Group 24"/>
          <p:cNvGrpSpPr>
            <a:grpSpLocks/>
          </p:cNvGrpSpPr>
          <p:nvPr/>
        </p:nvGrpSpPr>
        <p:grpSpPr bwMode="auto">
          <a:xfrm>
            <a:off x="3143250" y="2381251"/>
            <a:ext cx="719138" cy="822325"/>
            <a:chOff x="2109" y="2025"/>
            <a:chExt cx="453" cy="518"/>
          </a:xfrm>
        </p:grpSpPr>
        <p:sp>
          <p:nvSpPr>
            <p:cNvPr id="53269"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53270"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1"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
        <p:nvSpPr>
          <p:cNvPr id="11" name="Text Box 15"/>
          <p:cNvSpPr txBox="1">
            <a:spLocks noChangeArrowheads="1"/>
          </p:cNvSpPr>
          <p:nvPr/>
        </p:nvSpPr>
        <p:spPr bwMode="auto">
          <a:xfrm>
            <a:off x="3590926" y="3606801"/>
            <a:ext cx="6321425" cy="923925"/>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de-DE" altLang="de-DE" b="1">
                <a:latin typeface="Arial" panose="020B0604020202020204" pitchFamily="34" charset="0"/>
                <a:cs typeface="Arial" panose="020B0604020202020204" pitchFamily="34" charset="0"/>
              </a:rPr>
              <a:t>Diese Fahrzeuge führen oftmals in größeren Mengen die Löschmittel Wasser, Pulver, Schaum-mittel und/oder Kohlendioxid mit sich.</a:t>
            </a:r>
          </a:p>
        </p:txBody>
      </p:sp>
      <p:sp>
        <p:nvSpPr>
          <p:cNvPr id="12" name="Text Box 15"/>
          <p:cNvSpPr txBox="1">
            <a:spLocks noChangeArrowheads="1"/>
          </p:cNvSpPr>
          <p:nvPr/>
        </p:nvSpPr>
        <p:spPr bwMode="auto">
          <a:xfrm>
            <a:off x="3590926" y="5580064"/>
            <a:ext cx="6321425" cy="369887"/>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de-DE" altLang="de-DE" b="1">
                <a:latin typeface="Arial" panose="020B0604020202020204" pitchFamily="34" charset="0"/>
                <a:cs typeface="Arial" panose="020B0604020202020204" pitchFamily="34" charset="0"/>
              </a:rPr>
              <a:t>Diese Fahrzeuge sind nicht genormt.</a:t>
            </a:r>
          </a:p>
        </p:txBody>
      </p:sp>
      <p:sp>
        <p:nvSpPr>
          <p:cNvPr id="29" name="Text Box 15"/>
          <p:cNvSpPr txBox="1">
            <a:spLocks noChangeArrowheads="1"/>
          </p:cNvSpPr>
          <p:nvPr/>
        </p:nvSpPr>
        <p:spPr bwMode="auto">
          <a:xfrm>
            <a:off x="3590926" y="4732338"/>
            <a:ext cx="6321425" cy="646112"/>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de-DE" altLang="de-DE" b="1">
                <a:latin typeface="Arial" panose="020B0604020202020204" pitchFamily="34" charset="0"/>
                <a:cs typeface="Arial" panose="020B0604020202020204" pitchFamily="34" charset="0"/>
              </a:rPr>
              <a:t>Die Löschmittel können einzeln oder auch gleichzeitig mitgeführt werden.</a:t>
            </a:r>
          </a:p>
        </p:txBody>
      </p:sp>
      <p:grpSp>
        <p:nvGrpSpPr>
          <p:cNvPr id="3" name="Group 24"/>
          <p:cNvGrpSpPr>
            <a:grpSpLocks/>
          </p:cNvGrpSpPr>
          <p:nvPr/>
        </p:nvGrpSpPr>
        <p:grpSpPr bwMode="auto">
          <a:xfrm>
            <a:off x="3143250" y="3479801"/>
            <a:ext cx="719138" cy="822325"/>
            <a:chOff x="2109" y="2025"/>
            <a:chExt cx="453" cy="518"/>
          </a:xfrm>
        </p:grpSpPr>
        <p:sp>
          <p:nvSpPr>
            <p:cNvPr id="53266"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53267"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8"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grpSp>
        <p:nvGrpSpPr>
          <p:cNvPr id="4" name="Group 24"/>
          <p:cNvGrpSpPr>
            <a:grpSpLocks/>
          </p:cNvGrpSpPr>
          <p:nvPr/>
        </p:nvGrpSpPr>
        <p:grpSpPr bwMode="auto">
          <a:xfrm>
            <a:off x="3143250" y="4560889"/>
            <a:ext cx="719138" cy="822325"/>
            <a:chOff x="2109" y="2025"/>
            <a:chExt cx="453" cy="518"/>
          </a:xfrm>
        </p:grpSpPr>
        <p:sp>
          <p:nvSpPr>
            <p:cNvPr id="53263"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53264"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5"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grpSp>
        <p:nvGrpSpPr>
          <p:cNvPr id="5" name="Group 24"/>
          <p:cNvGrpSpPr>
            <a:grpSpLocks/>
          </p:cNvGrpSpPr>
          <p:nvPr/>
        </p:nvGrpSpPr>
        <p:grpSpPr bwMode="auto">
          <a:xfrm>
            <a:off x="3143250" y="5276851"/>
            <a:ext cx="719138" cy="822325"/>
            <a:chOff x="2109" y="2025"/>
            <a:chExt cx="453" cy="518"/>
          </a:xfrm>
        </p:grpSpPr>
        <p:sp>
          <p:nvSpPr>
            <p:cNvPr id="53260"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53261"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2"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Tree>
    <p:extLst>
      <p:ext uri="{BB962C8B-B14F-4D97-AF65-F5344CB8AC3E}">
        <p14:creationId xmlns:p14="http://schemas.microsoft.com/office/powerpoint/2010/main" val="1944024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1" grpId="0" animBg="1"/>
      <p:bldP spid="12" grpId="0" animBg="1"/>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6"/>
          <p:cNvSpPr>
            <a:spLocks noGrp="1"/>
          </p:cNvSpPr>
          <p:nvPr>
            <p:ph type="title"/>
          </p:nvPr>
        </p:nvSpPr>
        <p:spPr>
          <a:xfrm>
            <a:off x="1140642" y="365125"/>
            <a:ext cx="10213157" cy="624689"/>
          </a:xfrm>
        </p:spPr>
        <p:txBody>
          <a:bodyPr>
            <a:normAutofit fontScale="90000"/>
          </a:bodyPr>
          <a:lstStyle/>
          <a:p>
            <a:endParaRPr lang="de-DE" altLang="de-DE" dirty="0"/>
          </a:p>
        </p:txBody>
      </p:sp>
      <p:sp>
        <p:nvSpPr>
          <p:cNvPr id="18" name="Inhaltsplatzhalter 17"/>
          <p:cNvSpPr>
            <a:spLocks noGrp="1"/>
          </p:cNvSpPr>
          <p:nvPr>
            <p:ph sz="quarter" idx="10"/>
          </p:nvPr>
        </p:nvSpPr>
        <p:spPr>
          <a:xfrm>
            <a:off x="3359150" y="836614"/>
            <a:ext cx="6769100" cy="1144587"/>
          </a:xfrm>
        </p:spPr>
        <p:txBody>
          <a:bodyPr rtlCol="0"/>
          <a:lstStyle/>
          <a:p>
            <a:pPr marL="0" indent="0">
              <a:spcBef>
                <a:spcPct val="50000"/>
              </a:spcBef>
              <a:defRPr/>
            </a:pPr>
            <a:r>
              <a:rPr lang="de-DE" dirty="0"/>
              <a:t>Wie werden die Sonderlöschfahrzeuge eingeteilt?</a:t>
            </a:r>
          </a:p>
        </p:txBody>
      </p:sp>
      <p:sp>
        <p:nvSpPr>
          <p:cNvPr id="31" name="Text Box 15"/>
          <p:cNvSpPr txBox="1">
            <a:spLocks noChangeArrowheads="1"/>
          </p:cNvSpPr>
          <p:nvPr/>
        </p:nvSpPr>
        <p:spPr bwMode="auto">
          <a:xfrm>
            <a:off x="3706814" y="2886075"/>
            <a:ext cx="6105525" cy="368300"/>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de-DE" altLang="de-DE" b="1">
                <a:latin typeface="Arial" panose="020B0604020202020204" pitchFamily="34" charset="0"/>
                <a:cs typeface="Arial" panose="020B0604020202020204" pitchFamily="34" charset="0"/>
              </a:rPr>
              <a:t>Industrielöschfahrzeuge</a:t>
            </a:r>
          </a:p>
        </p:txBody>
      </p:sp>
      <p:grpSp>
        <p:nvGrpSpPr>
          <p:cNvPr id="2" name="Group 24"/>
          <p:cNvGrpSpPr>
            <a:grpSpLocks/>
          </p:cNvGrpSpPr>
          <p:nvPr/>
        </p:nvGrpSpPr>
        <p:grpSpPr bwMode="auto">
          <a:xfrm>
            <a:off x="3259139" y="2582864"/>
            <a:ext cx="719137" cy="822325"/>
            <a:chOff x="2109" y="2025"/>
            <a:chExt cx="453" cy="518"/>
          </a:xfrm>
        </p:grpSpPr>
        <p:sp>
          <p:nvSpPr>
            <p:cNvPr id="54288"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54289"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0"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
        <p:nvSpPr>
          <p:cNvPr id="48" name="Text Box 15"/>
          <p:cNvSpPr txBox="1">
            <a:spLocks noChangeArrowheads="1"/>
          </p:cNvSpPr>
          <p:nvPr/>
        </p:nvSpPr>
        <p:spPr bwMode="auto">
          <a:xfrm>
            <a:off x="3706814" y="3752850"/>
            <a:ext cx="6105525" cy="368300"/>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de-DE" altLang="de-DE" b="1">
                <a:latin typeface="Arial" panose="020B0604020202020204" pitchFamily="34" charset="0"/>
                <a:cs typeface="Arial" panose="020B0604020202020204" pitchFamily="34" charset="0"/>
              </a:rPr>
              <a:t>Flugfeld- und Flughafenlöschfahrzeuge</a:t>
            </a:r>
          </a:p>
        </p:txBody>
      </p:sp>
      <p:grpSp>
        <p:nvGrpSpPr>
          <p:cNvPr id="3" name="Group 24"/>
          <p:cNvGrpSpPr>
            <a:grpSpLocks/>
          </p:cNvGrpSpPr>
          <p:nvPr/>
        </p:nvGrpSpPr>
        <p:grpSpPr bwMode="auto">
          <a:xfrm>
            <a:off x="3259139" y="3449639"/>
            <a:ext cx="719137" cy="822325"/>
            <a:chOff x="2109" y="2025"/>
            <a:chExt cx="453" cy="518"/>
          </a:xfrm>
        </p:grpSpPr>
        <p:sp>
          <p:nvSpPr>
            <p:cNvPr id="54285"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54286"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7"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Tree>
    <p:extLst>
      <p:ext uri="{BB962C8B-B14F-4D97-AF65-F5344CB8AC3E}">
        <p14:creationId xmlns:p14="http://schemas.microsoft.com/office/powerpoint/2010/main" val="3500216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el 16"/>
          <p:cNvSpPr>
            <a:spLocks noGrp="1"/>
          </p:cNvSpPr>
          <p:nvPr>
            <p:ph type="title"/>
          </p:nvPr>
        </p:nvSpPr>
        <p:spPr>
          <a:xfrm>
            <a:off x="1102936" y="365126"/>
            <a:ext cx="10250864" cy="431800"/>
          </a:xfrm>
        </p:spPr>
        <p:txBody>
          <a:bodyPr>
            <a:normAutofit fontScale="90000"/>
          </a:bodyPr>
          <a:lstStyle/>
          <a:p>
            <a:endParaRPr lang="de-DE" altLang="de-DE" dirty="0"/>
          </a:p>
        </p:txBody>
      </p:sp>
      <p:sp>
        <p:nvSpPr>
          <p:cNvPr id="57347" name="Inhaltsplatzhalter 17"/>
          <p:cNvSpPr>
            <a:spLocks noGrp="1"/>
          </p:cNvSpPr>
          <p:nvPr>
            <p:ph sz="quarter" idx="10"/>
          </p:nvPr>
        </p:nvSpPr>
        <p:spPr>
          <a:xfrm>
            <a:off x="1847851" y="774700"/>
            <a:ext cx="8424863" cy="431800"/>
          </a:xfrm>
        </p:spPr>
        <p:txBody>
          <a:bodyPr/>
          <a:lstStyle/>
          <a:p>
            <a:pPr>
              <a:spcBef>
                <a:spcPct val="50000"/>
              </a:spcBef>
            </a:pPr>
            <a:r>
              <a:rPr lang="de-DE" altLang="de-DE" dirty="0"/>
              <a:t>Industrielöschfahrzeuge </a:t>
            </a:r>
          </a:p>
        </p:txBody>
      </p:sp>
      <p:pic>
        <p:nvPicPr>
          <p:cNvPr id="12" name="Picture 2"/>
          <p:cNvPicPr>
            <a:picLocks noChangeAspect="1" noChangeArrowheads="1"/>
          </p:cNvPicPr>
          <p:nvPr/>
        </p:nvPicPr>
        <p:blipFill>
          <a:blip r:embed="rId2"/>
          <a:srcRect l="2373" t="24198" r="2670" b="5749"/>
          <a:stretch>
            <a:fillRect/>
          </a:stretch>
        </p:blipFill>
        <p:spPr bwMode="auto">
          <a:xfrm>
            <a:off x="1924050" y="3863975"/>
            <a:ext cx="4027488" cy="2228850"/>
          </a:xfrm>
          <a:prstGeom prst="rect">
            <a:avLst/>
          </a:prstGeom>
          <a:noFill/>
          <a:ln w="9525">
            <a:noFill/>
            <a:miter lim="800000"/>
            <a:headEnd/>
            <a:tailEnd/>
          </a:ln>
          <a:effectLst>
            <a:outerShdw dist="53340" dir="2700000" algn="tl" rotWithShape="0">
              <a:srgbClr val="FF0000"/>
            </a:outerShdw>
          </a:effectLst>
        </p:spPr>
      </p:pic>
      <p:pic>
        <p:nvPicPr>
          <p:cNvPr id="13" name="Picture 3"/>
          <p:cNvPicPr>
            <a:picLocks noChangeAspect="1" noChangeArrowheads="1"/>
          </p:cNvPicPr>
          <p:nvPr/>
        </p:nvPicPr>
        <p:blipFill>
          <a:blip r:embed="rId3"/>
          <a:srcRect l="1213" t="15234" r="4017" b="379"/>
          <a:stretch>
            <a:fillRect/>
          </a:stretch>
        </p:blipFill>
        <p:spPr bwMode="auto">
          <a:xfrm>
            <a:off x="1928814" y="1346200"/>
            <a:ext cx="4022725" cy="2293938"/>
          </a:xfrm>
          <a:prstGeom prst="rect">
            <a:avLst/>
          </a:prstGeom>
          <a:noFill/>
          <a:ln w="9525">
            <a:noFill/>
            <a:miter lim="800000"/>
            <a:headEnd/>
            <a:tailEnd/>
          </a:ln>
          <a:effectLst>
            <a:outerShdw dist="53340" dir="2700000" algn="tl" rotWithShape="0">
              <a:srgbClr val="FF0000"/>
            </a:outerShdw>
          </a:effectLst>
        </p:spPr>
      </p:pic>
      <p:pic>
        <p:nvPicPr>
          <p:cNvPr id="14" name="Picture 4"/>
          <p:cNvPicPr>
            <a:picLocks noChangeAspect="1" noChangeArrowheads="1"/>
          </p:cNvPicPr>
          <p:nvPr/>
        </p:nvPicPr>
        <p:blipFill>
          <a:blip r:embed="rId4"/>
          <a:srcRect t="19591" r="283" b="8164"/>
          <a:stretch>
            <a:fillRect/>
          </a:stretch>
        </p:blipFill>
        <p:spPr bwMode="auto">
          <a:xfrm>
            <a:off x="6072189" y="3862389"/>
            <a:ext cx="4105275" cy="2230437"/>
          </a:xfrm>
          <a:prstGeom prst="rect">
            <a:avLst/>
          </a:prstGeom>
          <a:noFill/>
          <a:ln w="9525">
            <a:noFill/>
            <a:miter lim="800000"/>
            <a:headEnd/>
            <a:tailEnd/>
          </a:ln>
          <a:effectLst>
            <a:outerShdw dist="53340" dir="2700000" algn="tl" rotWithShape="0">
              <a:srgbClr val="FF0000"/>
            </a:outerShdw>
          </a:effectLst>
        </p:spPr>
      </p:pic>
      <p:pic>
        <p:nvPicPr>
          <p:cNvPr id="16" name="Picture 5"/>
          <p:cNvPicPr>
            <a:picLocks noChangeAspect="1" noChangeArrowheads="1"/>
          </p:cNvPicPr>
          <p:nvPr/>
        </p:nvPicPr>
        <p:blipFill>
          <a:blip r:embed="rId5"/>
          <a:srcRect l="1251" t="8214" r="1928" b="8214"/>
          <a:stretch>
            <a:fillRect/>
          </a:stretch>
        </p:blipFill>
        <p:spPr bwMode="auto">
          <a:xfrm>
            <a:off x="6076951" y="1347788"/>
            <a:ext cx="4105275" cy="2292350"/>
          </a:xfrm>
          <a:prstGeom prst="rect">
            <a:avLst/>
          </a:prstGeom>
          <a:noFill/>
          <a:ln w="9525">
            <a:noFill/>
            <a:miter lim="800000"/>
            <a:headEnd/>
            <a:tailEnd/>
          </a:ln>
          <a:effectLst>
            <a:outerShdw dist="53340" dir="2700000" algn="tl" rotWithShape="0">
              <a:srgbClr val="FF0000"/>
            </a:outerShdw>
          </a:effectLst>
        </p:spPr>
      </p:pic>
      <p:sp>
        <p:nvSpPr>
          <p:cNvPr id="15" name="Textfeld 5"/>
          <p:cNvSpPr txBox="1">
            <a:spLocks noChangeArrowheads="1"/>
          </p:cNvSpPr>
          <p:nvPr/>
        </p:nvSpPr>
        <p:spPr bwMode="auto">
          <a:xfrm>
            <a:off x="2649538" y="36337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de-DE" altLang="de-DE" sz="1000" b="1">
                <a:latin typeface="Arial" panose="020B0604020202020204" pitchFamily="34" charset="0"/>
                <a:cs typeface="Arial" panose="020B0604020202020204" pitchFamily="34" charset="0"/>
              </a:rPr>
              <a:t>Quelle: Iveco Magirus Brandschutztechnik</a:t>
            </a:r>
            <a:r>
              <a:rPr lang="de-DE" altLang="de-DE" sz="500" b="1">
                <a:latin typeface="Arial" panose="020B0604020202020204" pitchFamily="34" charset="0"/>
                <a:cs typeface="Arial" panose="020B0604020202020204" pitchFamily="34" charset="0"/>
              </a:rPr>
              <a:t> </a:t>
            </a:r>
            <a:r>
              <a:rPr lang="de-DE" altLang="de-DE" sz="1000" b="1">
                <a:latin typeface="Arial" panose="020B0604020202020204" pitchFamily="34" charset="0"/>
                <a:cs typeface="Arial" panose="020B0604020202020204" pitchFamily="34" charset="0"/>
              </a:rPr>
              <a:t>GmbH</a:t>
            </a:r>
          </a:p>
        </p:txBody>
      </p:sp>
      <p:sp>
        <p:nvSpPr>
          <p:cNvPr id="19" name="Textfeld 5"/>
          <p:cNvSpPr txBox="1">
            <a:spLocks noChangeArrowheads="1"/>
          </p:cNvSpPr>
          <p:nvPr/>
        </p:nvSpPr>
        <p:spPr bwMode="auto">
          <a:xfrm>
            <a:off x="6821488" y="36337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de-DE" altLang="de-DE" sz="1000" b="1">
                <a:latin typeface="Arial" panose="020B0604020202020204" pitchFamily="34" charset="0"/>
                <a:cs typeface="Arial" panose="020B0604020202020204" pitchFamily="34" charset="0"/>
              </a:rPr>
              <a:t>Quelle: Iveco Magirus Brandschutztechnik</a:t>
            </a:r>
            <a:r>
              <a:rPr lang="de-DE" altLang="de-DE" sz="400" b="1">
                <a:latin typeface="Arial" panose="020B0604020202020204" pitchFamily="34" charset="0"/>
                <a:cs typeface="Arial" panose="020B0604020202020204" pitchFamily="34" charset="0"/>
              </a:rPr>
              <a:t> </a:t>
            </a:r>
            <a:r>
              <a:rPr lang="de-DE" altLang="de-DE" sz="1000" b="1">
                <a:latin typeface="Arial" panose="020B0604020202020204" pitchFamily="34" charset="0"/>
                <a:cs typeface="Arial" panose="020B0604020202020204" pitchFamily="34" charset="0"/>
              </a:rPr>
              <a:t>GmbH</a:t>
            </a:r>
          </a:p>
        </p:txBody>
      </p:sp>
      <p:sp>
        <p:nvSpPr>
          <p:cNvPr id="20" name="Textfeld 5"/>
          <p:cNvSpPr txBox="1">
            <a:spLocks noChangeArrowheads="1"/>
          </p:cNvSpPr>
          <p:nvPr/>
        </p:nvSpPr>
        <p:spPr bwMode="auto">
          <a:xfrm>
            <a:off x="6821488" y="609123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de-DE" altLang="de-DE" sz="1000" b="1">
                <a:latin typeface="Arial" panose="020B0604020202020204" pitchFamily="34" charset="0"/>
                <a:cs typeface="Arial" panose="020B0604020202020204" pitchFamily="34" charset="0"/>
              </a:rPr>
              <a:t>Quelle: Rosenbauer International AG</a:t>
            </a:r>
          </a:p>
        </p:txBody>
      </p:sp>
      <p:sp>
        <p:nvSpPr>
          <p:cNvPr id="21" name="Textfeld 5"/>
          <p:cNvSpPr txBox="1">
            <a:spLocks noChangeArrowheads="1"/>
          </p:cNvSpPr>
          <p:nvPr/>
        </p:nvSpPr>
        <p:spPr bwMode="auto">
          <a:xfrm>
            <a:off x="2668588" y="609123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de-DE" altLang="de-DE" sz="1000" b="1">
                <a:latin typeface="Arial" panose="020B0604020202020204" pitchFamily="34" charset="0"/>
                <a:cs typeface="Arial" panose="020B0604020202020204" pitchFamily="34" charset="0"/>
              </a:rPr>
              <a:t>Quelle: Rosenbauer International AG</a:t>
            </a:r>
          </a:p>
        </p:txBody>
      </p:sp>
    </p:spTree>
    <p:extLst>
      <p:ext uri="{BB962C8B-B14F-4D97-AF65-F5344CB8AC3E}">
        <p14:creationId xmlns:p14="http://schemas.microsoft.com/office/powerpoint/2010/main" val="595375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el 16"/>
          <p:cNvSpPr>
            <a:spLocks noGrp="1"/>
          </p:cNvSpPr>
          <p:nvPr>
            <p:ph type="title"/>
          </p:nvPr>
        </p:nvSpPr>
        <p:spPr>
          <a:xfrm>
            <a:off x="1150070" y="365126"/>
            <a:ext cx="10203730" cy="888640"/>
          </a:xfrm>
        </p:spPr>
        <p:txBody>
          <a:bodyPr/>
          <a:lstStyle/>
          <a:p>
            <a:endParaRPr lang="de-DE" altLang="de-DE" dirty="0"/>
          </a:p>
        </p:txBody>
      </p:sp>
      <p:sp>
        <p:nvSpPr>
          <p:cNvPr id="18" name="Inhaltsplatzhalter 17"/>
          <p:cNvSpPr>
            <a:spLocks noGrp="1"/>
          </p:cNvSpPr>
          <p:nvPr>
            <p:ph sz="quarter" idx="10"/>
          </p:nvPr>
        </p:nvSpPr>
        <p:spPr>
          <a:xfrm>
            <a:off x="3359150" y="836614"/>
            <a:ext cx="6769100" cy="1144587"/>
          </a:xfrm>
        </p:spPr>
        <p:txBody>
          <a:bodyPr rtlCol="0"/>
          <a:lstStyle/>
          <a:p>
            <a:pPr marL="0" indent="0">
              <a:spcBef>
                <a:spcPct val="50000"/>
              </a:spcBef>
              <a:defRPr/>
            </a:pPr>
            <a:r>
              <a:rPr lang="de-DE" dirty="0"/>
              <a:t>Was sind Flugfeld- und Flughafen-</a:t>
            </a:r>
            <a:r>
              <a:rPr lang="de-DE" dirty="0" err="1"/>
              <a:t>löschfahrzeuge</a:t>
            </a:r>
            <a:r>
              <a:rPr lang="de-DE" dirty="0"/>
              <a:t>?</a:t>
            </a:r>
          </a:p>
        </p:txBody>
      </p:sp>
      <p:sp>
        <p:nvSpPr>
          <p:cNvPr id="26" name="Text Box 15"/>
          <p:cNvSpPr txBox="1">
            <a:spLocks noChangeArrowheads="1"/>
          </p:cNvSpPr>
          <p:nvPr/>
        </p:nvSpPr>
        <p:spPr bwMode="auto">
          <a:xfrm>
            <a:off x="3464719" y="2592388"/>
            <a:ext cx="6192838" cy="1323975"/>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de-DE" altLang="de-DE" sz="2000" b="1">
                <a:latin typeface="Arial" panose="020B0604020202020204" pitchFamily="34" charset="0"/>
                <a:cs typeface="Arial" panose="020B0604020202020204" pitchFamily="34" charset="0"/>
              </a:rPr>
              <a:t>Diese Fahrzeuge stellen den Brandschutz (nach den weltweit geltenden Richtlinien der „International Aviation Organization (IACO)) auf dem Flughafengelände sicher.</a:t>
            </a:r>
          </a:p>
        </p:txBody>
      </p:sp>
      <p:grpSp>
        <p:nvGrpSpPr>
          <p:cNvPr id="2" name="Group 24"/>
          <p:cNvGrpSpPr>
            <a:grpSpLocks/>
          </p:cNvGrpSpPr>
          <p:nvPr/>
        </p:nvGrpSpPr>
        <p:grpSpPr bwMode="auto">
          <a:xfrm>
            <a:off x="3105150" y="2301875"/>
            <a:ext cx="719138" cy="822325"/>
            <a:chOff x="2109" y="2025"/>
            <a:chExt cx="453" cy="518"/>
          </a:xfrm>
        </p:grpSpPr>
        <p:sp>
          <p:nvSpPr>
            <p:cNvPr id="58374"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58375"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Tree>
    <p:extLst>
      <p:ext uri="{BB962C8B-B14F-4D97-AF65-F5344CB8AC3E}">
        <p14:creationId xmlns:p14="http://schemas.microsoft.com/office/powerpoint/2010/main" val="143030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6"/>
          <p:cNvSpPr>
            <a:spLocks noGrp="1"/>
          </p:cNvSpPr>
          <p:nvPr>
            <p:ph type="title"/>
          </p:nvPr>
        </p:nvSpPr>
        <p:spPr>
          <a:xfrm>
            <a:off x="1084082" y="365125"/>
            <a:ext cx="10269718" cy="709531"/>
          </a:xfrm>
        </p:spPr>
        <p:txBody>
          <a:bodyPr/>
          <a:lstStyle/>
          <a:p>
            <a:endParaRPr lang="de-DE" altLang="de-DE" dirty="0"/>
          </a:p>
        </p:txBody>
      </p:sp>
      <p:sp>
        <p:nvSpPr>
          <p:cNvPr id="18" name="Inhaltsplatzhalter 17"/>
          <p:cNvSpPr>
            <a:spLocks noGrp="1"/>
          </p:cNvSpPr>
          <p:nvPr>
            <p:ph sz="quarter" idx="10"/>
          </p:nvPr>
        </p:nvSpPr>
        <p:spPr>
          <a:xfrm>
            <a:off x="3359150" y="836614"/>
            <a:ext cx="6769100" cy="1144587"/>
          </a:xfrm>
        </p:spPr>
        <p:txBody>
          <a:bodyPr rtlCol="0"/>
          <a:lstStyle/>
          <a:p>
            <a:pPr marL="0" indent="0">
              <a:spcBef>
                <a:spcPct val="50000"/>
              </a:spcBef>
              <a:defRPr/>
            </a:pPr>
            <a:r>
              <a:rPr lang="de-DE" dirty="0"/>
              <a:t>Was müssen wir über Flugfeld-</a:t>
            </a:r>
            <a:r>
              <a:rPr lang="de-DE" dirty="0" err="1"/>
              <a:t>löschfahrzeuge</a:t>
            </a:r>
            <a:r>
              <a:rPr lang="de-DE" dirty="0"/>
              <a:t> wissen?</a:t>
            </a:r>
          </a:p>
        </p:txBody>
      </p:sp>
      <p:sp>
        <p:nvSpPr>
          <p:cNvPr id="26" name="Text Box 15"/>
          <p:cNvSpPr txBox="1">
            <a:spLocks noChangeArrowheads="1"/>
          </p:cNvSpPr>
          <p:nvPr/>
        </p:nvSpPr>
        <p:spPr bwMode="auto">
          <a:xfrm>
            <a:off x="3432176" y="2276475"/>
            <a:ext cx="6480175" cy="1200150"/>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de-DE" altLang="de-DE" b="1">
                <a:latin typeface="Arial" panose="020B0604020202020204" pitchFamily="34" charset="0"/>
                <a:cs typeface="Arial" panose="020B0604020202020204" pitchFamily="34" charset="0"/>
              </a:rPr>
              <a:t>Flugfeldlöschfahrzeuge sind Löschfahrzeuge, die speziell für den Flugzeugbrandschutz auf Start- und Landebahnen sowie Roll- und Vorfeld eingesetzt werden. </a:t>
            </a:r>
          </a:p>
        </p:txBody>
      </p:sp>
      <p:grpSp>
        <p:nvGrpSpPr>
          <p:cNvPr id="2" name="Group 24"/>
          <p:cNvGrpSpPr>
            <a:grpSpLocks/>
          </p:cNvGrpSpPr>
          <p:nvPr/>
        </p:nvGrpSpPr>
        <p:grpSpPr bwMode="auto">
          <a:xfrm>
            <a:off x="3143250" y="2165351"/>
            <a:ext cx="719138" cy="822325"/>
            <a:chOff x="2109" y="2025"/>
            <a:chExt cx="453" cy="518"/>
          </a:xfrm>
        </p:grpSpPr>
        <p:sp>
          <p:nvSpPr>
            <p:cNvPr id="59413"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59414"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5"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
        <p:nvSpPr>
          <p:cNvPr id="29" name="Text Box 15"/>
          <p:cNvSpPr txBox="1">
            <a:spLocks noChangeArrowheads="1"/>
          </p:cNvSpPr>
          <p:nvPr/>
        </p:nvSpPr>
        <p:spPr bwMode="auto">
          <a:xfrm>
            <a:off x="3432176" y="3644901"/>
            <a:ext cx="6480175" cy="646113"/>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de-DE" altLang="de-DE" b="1">
                <a:latin typeface="Arial" panose="020B0604020202020204" pitchFamily="34" charset="0"/>
                <a:cs typeface="Arial" panose="020B0604020202020204" pitchFamily="34" charset="0"/>
              </a:rPr>
              <a:t>Für diese Fahrzeuge gelten die internationalen Anforderungen für die Mindesteingreifzeit.</a:t>
            </a:r>
          </a:p>
        </p:txBody>
      </p:sp>
      <p:sp>
        <p:nvSpPr>
          <p:cNvPr id="30" name="Text Box 15"/>
          <p:cNvSpPr txBox="1">
            <a:spLocks noChangeArrowheads="1"/>
          </p:cNvSpPr>
          <p:nvPr/>
        </p:nvSpPr>
        <p:spPr bwMode="auto">
          <a:xfrm>
            <a:off x="3432176" y="4481514"/>
            <a:ext cx="6480175" cy="922337"/>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de-DE" altLang="de-DE" b="1">
                <a:latin typeface="Arial" panose="020B0604020202020204" pitchFamily="34" charset="0"/>
                <a:cs typeface="Arial" panose="020B0604020202020204" pitchFamily="34" charset="0"/>
              </a:rPr>
              <a:t>Diese Fahrzeuge müssen eine entsprechende Geländegängigkeit vorweisen, um auch außerhalb des befestigten Flugfeldes eingreifen zu können</a:t>
            </a:r>
          </a:p>
        </p:txBody>
      </p:sp>
      <p:grpSp>
        <p:nvGrpSpPr>
          <p:cNvPr id="3" name="Group 24"/>
          <p:cNvGrpSpPr>
            <a:grpSpLocks/>
          </p:cNvGrpSpPr>
          <p:nvPr/>
        </p:nvGrpSpPr>
        <p:grpSpPr bwMode="auto">
          <a:xfrm>
            <a:off x="3143250" y="3470276"/>
            <a:ext cx="719138" cy="822325"/>
            <a:chOff x="2109" y="2025"/>
            <a:chExt cx="453" cy="518"/>
          </a:xfrm>
        </p:grpSpPr>
        <p:sp>
          <p:nvSpPr>
            <p:cNvPr id="59410"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59411"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2"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grpSp>
        <p:nvGrpSpPr>
          <p:cNvPr id="4" name="Group 24"/>
          <p:cNvGrpSpPr>
            <a:grpSpLocks/>
          </p:cNvGrpSpPr>
          <p:nvPr/>
        </p:nvGrpSpPr>
        <p:grpSpPr bwMode="auto">
          <a:xfrm>
            <a:off x="3143250" y="4349751"/>
            <a:ext cx="719138" cy="822325"/>
            <a:chOff x="2109" y="2025"/>
            <a:chExt cx="453" cy="518"/>
          </a:xfrm>
        </p:grpSpPr>
        <p:sp>
          <p:nvSpPr>
            <p:cNvPr id="59407"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59408"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9"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
        <p:nvSpPr>
          <p:cNvPr id="36" name="Text Box 15"/>
          <p:cNvSpPr txBox="1">
            <a:spLocks noChangeArrowheads="1"/>
          </p:cNvSpPr>
          <p:nvPr/>
        </p:nvSpPr>
        <p:spPr bwMode="auto">
          <a:xfrm>
            <a:off x="3432176" y="5580063"/>
            <a:ext cx="6480175" cy="646112"/>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de-DE" altLang="de-DE" b="1">
                <a:latin typeface="Arial" panose="020B0604020202020204" pitchFamily="34" charset="0"/>
                <a:cs typeface="Arial" panose="020B0604020202020204" pitchFamily="34" charset="0"/>
              </a:rPr>
              <a:t>Löschmittel werden über Dach- bzw. Frontwerfer oder über spezielle Löscharme abgegeben.</a:t>
            </a:r>
          </a:p>
        </p:txBody>
      </p:sp>
      <p:grpSp>
        <p:nvGrpSpPr>
          <p:cNvPr id="5" name="Group 24"/>
          <p:cNvGrpSpPr>
            <a:grpSpLocks/>
          </p:cNvGrpSpPr>
          <p:nvPr/>
        </p:nvGrpSpPr>
        <p:grpSpPr bwMode="auto">
          <a:xfrm>
            <a:off x="3143250" y="5405439"/>
            <a:ext cx="719138" cy="822325"/>
            <a:chOff x="2109" y="2025"/>
            <a:chExt cx="453" cy="518"/>
          </a:xfrm>
        </p:grpSpPr>
        <p:sp>
          <p:nvSpPr>
            <p:cNvPr id="59404"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59405"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6"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Tree>
    <p:extLst>
      <p:ext uri="{BB962C8B-B14F-4D97-AF65-F5344CB8AC3E}">
        <p14:creationId xmlns:p14="http://schemas.microsoft.com/office/powerpoint/2010/main" val="276194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0"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45B55-0C55-4C1B-B80D-505F91C087AB}"/>
              </a:ext>
            </a:extLst>
          </p:cNvPr>
          <p:cNvSpPr>
            <a:spLocks noGrp="1"/>
          </p:cNvSpPr>
          <p:nvPr>
            <p:ph type="title"/>
          </p:nvPr>
        </p:nvSpPr>
        <p:spPr/>
        <p:txBody>
          <a:bodyPr/>
          <a:lstStyle/>
          <a:p>
            <a:pPr algn="ctr"/>
            <a:r>
              <a:rPr lang="de-DE" b="1" u="sng" dirty="0"/>
              <a:t>Warum brauchen wir die „roten“ Autos mit den „blauen“ Lampen?</a:t>
            </a:r>
          </a:p>
        </p:txBody>
      </p:sp>
      <p:sp>
        <p:nvSpPr>
          <p:cNvPr id="3" name="Inhaltsplatzhalter 2">
            <a:extLst>
              <a:ext uri="{FF2B5EF4-FFF2-40B4-BE49-F238E27FC236}">
                <a16:creationId xmlns:a16="http://schemas.microsoft.com/office/drawing/2014/main" id="{B515F832-E45F-42B3-A300-F3E33847997E}"/>
              </a:ext>
            </a:extLst>
          </p:cNvPr>
          <p:cNvSpPr>
            <a:spLocks noGrp="1"/>
          </p:cNvSpPr>
          <p:nvPr>
            <p:ph idx="1"/>
          </p:nvPr>
        </p:nvSpPr>
        <p:spPr/>
        <p:txBody>
          <a:bodyPr>
            <a:normAutofit/>
          </a:bodyPr>
          <a:lstStyle/>
          <a:p>
            <a:pPr marL="0" indent="0" algn="just">
              <a:buNone/>
            </a:pPr>
            <a:endParaRPr lang="de-DE" dirty="0"/>
          </a:p>
          <a:p>
            <a:pPr marL="0" indent="0">
              <a:buNone/>
            </a:pPr>
            <a:endParaRPr lang="de-DE" dirty="0"/>
          </a:p>
        </p:txBody>
      </p:sp>
      <p:pic>
        <p:nvPicPr>
          <p:cNvPr id="7" name="Grafik 6">
            <a:extLst>
              <a:ext uri="{FF2B5EF4-FFF2-40B4-BE49-F238E27FC236}">
                <a16:creationId xmlns:a16="http://schemas.microsoft.com/office/drawing/2014/main" id="{460148FC-1AEF-463E-B28A-107AB713251D}"/>
              </a:ext>
            </a:extLst>
          </p:cNvPr>
          <p:cNvPicPr>
            <a:picLocks noChangeAspect="1"/>
          </p:cNvPicPr>
          <p:nvPr/>
        </p:nvPicPr>
        <p:blipFill>
          <a:blip r:embed="rId2"/>
          <a:stretch>
            <a:fillRect/>
          </a:stretch>
        </p:blipFill>
        <p:spPr>
          <a:xfrm>
            <a:off x="0" y="1774556"/>
            <a:ext cx="6517189" cy="1524132"/>
          </a:xfrm>
          <a:prstGeom prst="rect">
            <a:avLst/>
          </a:prstGeom>
        </p:spPr>
      </p:pic>
      <p:pic>
        <p:nvPicPr>
          <p:cNvPr id="8" name="Grafik 7">
            <a:extLst>
              <a:ext uri="{FF2B5EF4-FFF2-40B4-BE49-F238E27FC236}">
                <a16:creationId xmlns:a16="http://schemas.microsoft.com/office/drawing/2014/main" id="{57934A95-61C7-4D9D-9B14-085357BA3174}"/>
              </a:ext>
            </a:extLst>
          </p:cNvPr>
          <p:cNvPicPr>
            <a:picLocks noChangeAspect="1"/>
          </p:cNvPicPr>
          <p:nvPr/>
        </p:nvPicPr>
        <p:blipFill>
          <a:blip r:embed="rId3"/>
          <a:stretch>
            <a:fillRect/>
          </a:stretch>
        </p:blipFill>
        <p:spPr>
          <a:xfrm>
            <a:off x="6276975" y="3213693"/>
            <a:ext cx="5792631" cy="1524132"/>
          </a:xfrm>
          <a:prstGeom prst="rect">
            <a:avLst/>
          </a:prstGeom>
        </p:spPr>
      </p:pic>
      <p:pic>
        <p:nvPicPr>
          <p:cNvPr id="9" name="Grafik 8">
            <a:extLst>
              <a:ext uri="{FF2B5EF4-FFF2-40B4-BE49-F238E27FC236}">
                <a16:creationId xmlns:a16="http://schemas.microsoft.com/office/drawing/2014/main" id="{E2F5EEB4-C849-43BB-B1EC-C734A96925BD}"/>
              </a:ext>
            </a:extLst>
          </p:cNvPr>
          <p:cNvPicPr>
            <a:picLocks noChangeAspect="1"/>
          </p:cNvPicPr>
          <p:nvPr/>
        </p:nvPicPr>
        <p:blipFill>
          <a:blip r:embed="rId4"/>
          <a:stretch>
            <a:fillRect/>
          </a:stretch>
        </p:blipFill>
        <p:spPr>
          <a:xfrm>
            <a:off x="0" y="4228944"/>
            <a:ext cx="6480610" cy="2456901"/>
          </a:xfrm>
          <a:prstGeom prst="rect">
            <a:avLst/>
          </a:prstGeom>
        </p:spPr>
      </p:pic>
    </p:spTree>
    <p:extLst>
      <p:ext uri="{BB962C8B-B14F-4D97-AF65-F5344CB8AC3E}">
        <p14:creationId xmlns:p14="http://schemas.microsoft.com/office/powerpoint/2010/main" val="15813131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el 16"/>
          <p:cNvSpPr>
            <a:spLocks noGrp="1"/>
          </p:cNvSpPr>
          <p:nvPr>
            <p:ph type="title"/>
          </p:nvPr>
        </p:nvSpPr>
        <p:spPr>
          <a:xfrm>
            <a:off x="933254" y="365126"/>
            <a:ext cx="10420546" cy="431800"/>
          </a:xfrm>
        </p:spPr>
        <p:txBody>
          <a:bodyPr>
            <a:normAutofit fontScale="90000"/>
          </a:bodyPr>
          <a:lstStyle/>
          <a:p>
            <a:endParaRPr lang="de-DE" altLang="de-DE" dirty="0"/>
          </a:p>
        </p:txBody>
      </p:sp>
      <p:sp>
        <p:nvSpPr>
          <p:cNvPr id="61443" name="Inhaltsplatzhalter 17"/>
          <p:cNvSpPr>
            <a:spLocks noGrp="1"/>
          </p:cNvSpPr>
          <p:nvPr>
            <p:ph sz="quarter" idx="10"/>
          </p:nvPr>
        </p:nvSpPr>
        <p:spPr>
          <a:xfrm>
            <a:off x="1847851" y="774700"/>
            <a:ext cx="8424863" cy="431800"/>
          </a:xfrm>
        </p:spPr>
        <p:txBody>
          <a:bodyPr/>
          <a:lstStyle/>
          <a:p>
            <a:pPr>
              <a:spcBef>
                <a:spcPct val="50000"/>
              </a:spcBef>
            </a:pPr>
            <a:r>
              <a:rPr lang="de-DE" altLang="de-DE" dirty="0"/>
              <a:t>Flugfeld- und Flughafenlöschfahrzeug </a:t>
            </a:r>
            <a:endParaRPr lang="de-DE" altLang="de-DE" i="1" dirty="0"/>
          </a:p>
        </p:txBody>
      </p:sp>
      <p:pic>
        <p:nvPicPr>
          <p:cNvPr id="2050" name="Picture 2" descr="\\Srv05\ecomed\ecomed_Sicherheit\03_CD_ROM_Produktionen\ecomed SICHERHEIT\Jugendfeuerwehr - Schnell zum Einsatz\gel_Daten\20120416_ftp\Bilder für Bildänderungen1\Kapitel 1.5 Bild 50.jpg"/>
          <p:cNvPicPr>
            <a:picLocks noChangeAspect="1" noChangeArrowheads="1"/>
          </p:cNvPicPr>
          <p:nvPr/>
        </p:nvPicPr>
        <p:blipFill>
          <a:blip r:embed="rId2"/>
          <a:srcRect l="3448" t="18521" r="4598" b="6872"/>
          <a:stretch>
            <a:fillRect/>
          </a:stretch>
        </p:blipFill>
        <p:spPr bwMode="auto">
          <a:xfrm>
            <a:off x="593889" y="1282045"/>
            <a:ext cx="9318461" cy="4619134"/>
          </a:xfrm>
          <a:prstGeom prst="rect">
            <a:avLst/>
          </a:prstGeom>
          <a:noFill/>
          <a:effectLst>
            <a:outerShdw dist="53340" dir="2700000" algn="tl" rotWithShape="0">
              <a:srgbClr val="FF0000"/>
            </a:outerShdw>
          </a:effectLst>
        </p:spPr>
      </p:pic>
    </p:spTree>
    <p:extLst>
      <p:ext uri="{BB962C8B-B14F-4D97-AF65-F5344CB8AC3E}">
        <p14:creationId xmlns:p14="http://schemas.microsoft.com/office/powerpoint/2010/main" val="2912268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6"/>
          <p:cNvSpPr>
            <a:spLocks noGrp="1"/>
          </p:cNvSpPr>
          <p:nvPr>
            <p:ph type="title"/>
          </p:nvPr>
        </p:nvSpPr>
        <p:spPr>
          <a:xfrm>
            <a:off x="-499621" y="365124"/>
            <a:ext cx="11853421" cy="3135307"/>
          </a:xfrm>
        </p:spPr>
        <p:txBody>
          <a:bodyPr/>
          <a:lstStyle/>
          <a:p>
            <a:pPr eaLnBrk="1" hangingPunct="1"/>
            <a:endParaRPr lang="de-DE" altLang="de-DE" dirty="0"/>
          </a:p>
        </p:txBody>
      </p:sp>
      <p:sp>
        <p:nvSpPr>
          <p:cNvPr id="10243" name="Inhaltsplatzhalter 17"/>
          <p:cNvSpPr>
            <a:spLocks noGrp="1"/>
          </p:cNvSpPr>
          <p:nvPr>
            <p:ph sz="quarter" idx="10"/>
          </p:nvPr>
        </p:nvSpPr>
        <p:spPr>
          <a:xfrm>
            <a:off x="3359150" y="836614"/>
            <a:ext cx="6769100" cy="1144587"/>
          </a:xfrm>
        </p:spPr>
        <p:txBody>
          <a:bodyPr/>
          <a:lstStyle/>
          <a:p>
            <a:pPr marL="0" indent="0">
              <a:spcBef>
                <a:spcPct val="50000"/>
              </a:spcBef>
            </a:pPr>
            <a:r>
              <a:rPr lang="de-DE" altLang="de-DE"/>
              <a:t>Wie werden Hubrettungsfahrzeuge eingeteilt?</a:t>
            </a:r>
          </a:p>
        </p:txBody>
      </p:sp>
      <p:sp>
        <p:nvSpPr>
          <p:cNvPr id="26" name="Text Box 15"/>
          <p:cNvSpPr txBox="1">
            <a:spLocks noChangeArrowheads="1"/>
          </p:cNvSpPr>
          <p:nvPr/>
        </p:nvSpPr>
        <p:spPr bwMode="auto">
          <a:xfrm>
            <a:off x="3719513" y="2246314"/>
            <a:ext cx="6121400" cy="1076325"/>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600"/>
              </a:spcBef>
              <a:buNone/>
            </a:pPr>
            <a:r>
              <a:rPr lang="de-DE" altLang="de-DE" sz="1800" b="1">
                <a:latin typeface="Arial" panose="020B0604020202020204" pitchFamily="34" charset="0"/>
                <a:cs typeface="Arial" panose="020B0604020202020204" pitchFamily="34" charset="0"/>
              </a:rPr>
              <a:t>Hubrettungsfahrzeuge werden eingeteilt in:</a:t>
            </a:r>
          </a:p>
          <a:p>
            <a:pPr>
              <a:spcBef>
                <a:spcPts val="600"/>
              </a:spcBef>
              <a:buFont typeface="Arial" panose="020B0604020202020204" pitchFamily="34" charset="0"/>
              <a:buChar char="–"/>
            </a:pPr>
            <a:r>
              <a:rPr lang="de-DE" altLang="de-DE" sz="1800" b="1">
                <a:latin typeface="Arial" panose="020B0604020202020204" pitchFamily="34" charset="0"/>
                <a:cs typeface="Arial" panose="020B0604020202020204" pitchFamily="34" charset="0"/>
              </a:rPr>
              <a:t> Drehleitern</a:t>
            </a:r>
          </a:p>
          <a:p>
            <a:pPr>
              <a:spcBef>
                <a:spcPts val="600"/>
              </a:spcBef>
              <a:buFont typeface="Arial" panose="020B0604020202020204" pitchFamily="34" charset="0"/>
              <a:buChar char="–"/>
            </a:pPr>
            <a:r>
              <a:rPr lang="de-DE" altLang="de-DE" sz="1800" b="1">
                <a:latin typeface="Arial" panose="020B0604020202020204" pitchFamily="34" charset="0"/>
                <a:cs typeface="Arial" panose="020B0604020202020204" pitchFamily="34" charset="0"/>
              </a:rPr>
              <a:t> Hubarbeitsbühnen</a:t>
            </a:r>
            <a:endParaRPr lang="en-GB" altLang="de-DE" sz="1800" b="1">
              <a:latin typeface="Arial" panose="020B0604020202020204" pitchFamily="34" charset="0"/>
              <a:cs typeface="Arial" panose="020B0604020202020204" pitchFamily="34" charset="0"/>
            </a:endParaRPr>
          </a:p>
        </p:txBody>
      </p:sp>
      <p:grpSp>
        <p:nvGrpSpPr>
          <p:cNvPr id="2" name="Group 24"/>
          <p:cNvGrpSpPr>
            <a:grpSpLocks/>
          </p:cNvGrpSpPr>
          <p:nvPr/>
        </p:nvGrpSpPr>
        <p:grpSpPr bwMode="auto">
          <a:xfrm>
            <a:off x="3354389" y="2132014"/>
            <a:ext cx="719137" cy="822325"/>
            <a:chOff x="2109" y="2025"/>
            <a:chExt cx="453" cy="518"/>
          </a:xfrm>
        </p:grpSpPr>
        <p:sp>
          <p:nvSpPr>
            <p:cNvPr id="10256"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de-DE" altLang="de-DE" sz="1800"/>
            </a:p>
          </p:txBody>
        </p:sp>
        <p:pic>
          <p:nvPicPr>
            <p:cNvPr id="10257"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8"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
        <p:nvSpPr>
          <p:cNvPr id="34" name="Text Box 15"/>
          <p:cNvSpPr txBox="1">
            <a:spLocks noChangeArrowheads="1"/>
          </p:cNvSpPr>
          <p:nvPr/>
        </p:nvSpPr>
        <p:spPr bwMode="auto">
          <a:xfrm>
            <a:off x="3719513" y="3424239"/>
            <a:ext cx="6121400" cy="923925"/>
          </a:xfrm>
          <a:prstGeom prst="rect">
            <a:avLst/>
          </a:prstGeom>
          <a:solidFill>
            <a:srgbClr val="E60000">
              <a:alpha val="50195"/>
            </a:srgbClr>
          </a:solidFill>
          <a:ln w="9525">
            <a:noFill/>
            <a:miter lim="800000"/>
            <a:headEnd/>
            <a:tailEnd/>
          </a:ln>
          <a:effectLst/>
        </p:spPr>
        <p:txBody>
          <a:bodyPr lIns="720000">
            <a:spAutoFit/>
          </a:bodyPr>
          <a:lstStyle/>
          <a:p>
            <a:pPr>
              <a:defRPr/>
            </a:pPr>
            <a:r>
              <a:rPr lang="de-DE" b="1" dirty="0">
                <a:cs typeface="Arial" pitchFamily="34" charset="0"/>
              </a:rPr>
              <a:t>Drehleitern sind Feuerwehrfahrzeuge mit einer ausschiebbaren Konstruktion </a:t>
            </a:r>
            <a:r>
              <a:rPr lang="de-DE" b="1" spc="-20" dirty="0">
                <a:cs typeface="Arial" pitchFamily="34" charset="0"/>
              </a:rPr>
              <a:t>in Form einer Leiter (mit oder ohne Rettungskorb).</a:t>
            </a:r>
          </a:p>
        </p:txBody>
      </p:sp>
      <p:grpSp>
        <p:nvGrpSpPr>
          <p:cNvPr id="3" name="Group 24"/>
          <p:cNvGrpSpPr>
            <a:grpSpLocks/>
          </p:cNvGrpSpPr>
          <p:nvPr/>
        </p:nvGrpSpPr>
        <p:grpSpPr bwMode="auto">
          <a:xfrm>
            <a:off x="3354389" y="3313114"/>
            <a:ext cx="719137" cy="822325"/>
            <a:chOff x="2109" y="2025"/>
            <a:chExt cx="453" cy="518"/>
          </a:xfrm>
        </p:grpSpPr>
        <p:sp>
          <p:nvSpPr>
            <p:cNvPr id="10253"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de-DE" altLang="de-DE" sz="1800"/>
            </a:p>
          </p:txBody>
        </p:sp>
        <p:pic>
          <p:nvPicPr>
            <p:cNvPr id="10254"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
        <p:nvSpPr>
          <p:cNvPr id="21" name="Text Box 15"/>
          <p:cNvSpPr txBox="1">
            <a:spLocks noChangeArrowheads="1"/>
          </p:cNvSpPr>
          <p:nvPr/>
        </p:nvSpPr>
        <p:spPr bwMode="auto">
          <a:xfrm>
            <a:off x="3719513" y="4449764"/>
            <a:ext cx="6121400" cy="1754187"/>
          </a:xfrm>
          <a:prstGeom prst="rect">
            <a:avLst/>
          </a:prstGeom>
          <a:solidFill>
            <a:srgbClr val="E60000">
              <a:alpha val="50195"/>
            </a:srgbClr>
          </a:solidFill>
          <a:ln w="9525">
            <a:noFill/>
            <a:miter lim="800000"/>
            <a:headEnd/>
            <a:tailEnd/>
          </a:ln>
          <a:effectLst/>
        </p:spPr>
        <p:txBody>
          <a:bodyPr lIns="720000">
            <a:spAutoFit/>
          </a:bodyPr>
          <a:lstStyle/>
          <a:p>
            <a:pPr>
              <a:defRPr/>
            </a:pPr>
            <a:r>
              <a:rPr lang="de-DE" b="1" dirty="0">
                <a:cs typeface="Arial" pitchFamily="34" charset="0"/>
              </a:rPr>
              <a:t>Hubarbeitsbühnen sind Feuerwehr</a:t>
            </a:r>
            <a:r>
              <a:rPr lang="de-DE" b="1" spc="-40" dirty="0">
                <a:cs typeface="Arial" pitchFamily="34" charset="0"/>
              </a:rPr>
              <a:t>fahrzeuge mit einer ausschiebbaren Konstruktion</a:t>
            </a:r>
            <a:r>
              <a:rPr lang="de-DE" b="1" spc="-50" dirty="0">
                <a:cs typeface="Arial" pitchFamily="34" charset="0"/>
              </a:rPr>
              <a:t> mit Rettungs</a:t>
            </a:r>
            <a:r>
              <a:rPr lang="de-DE" b="1" dirty="0">
                <a:cs typeface="Arial" pitchFamily="34" charset="0"/>
              </a:rPr>
              <a:t>korb. Sie bestehen aus einem oder mehreren starren, </a:t>
            </a:r>
            <a:r>
              <a:rPr lang="de-DE" b="1" dirty="0" err="1">
                <a:cs typeface="Arial" pitchFamily="34" charset="0"/>
              </a:rPr>
              <a:t>teleskopierbaren</a:t>
            </a:r>
            <a:r>
              <a:rPr lang="de-DE" b="1" dirty="0">
                <a:cs typeface="Arial" pitchFamily="34" charset="0"/>
              </a:rPr>
              <a:t> oder gelenkartigen Mechanismen oder einer Kombi-</a:t>
            </a:r>
            <a:r>
              <a:rPr lang="de-DE" b="1" dirty="0" err="1">
                <a:cs typeface="Arial" pitchFamily="34" charset="0"/>
              </a:rPr>
              <a:t>nation</a:t>
            </a:r>
            <a:r>
              <a:rPr lang="de-DE" b="1" dirty="0">
                <a:cs typeface="Arial" pitchFamily="34" charset="0"/>
              </a:rPr>
              <a:t> in Form von Ausleger und/oder Leiter.</a:t>
            </a:r>
          </a:p>
        </p:txBody>
      </p:sp>
      <p:grpSp>
        <p:nvGrpSpPr>
          <p:cNvPr id="4" name="Group 24"/>
          <p:cNvGrpSpPr>
            <a:grpSpLocks/>
          </p:cNvGrpSpPr>
          <p:nvPr/>
        </p:nvGrpSpPr>
        <p:grpSpPr bwMode="auto">
          <a:xfrm>
            <a:off x="3354389" y="4335464"/>
            <a:ext cx="719137" cy="822325"/>
            <a:chOff x="2109" y="2025"/>
            <a:chExt cx="453" cy="518"/>
          </a:xfrm>
        </p:grpSpPr>
        <p:sp>
          <p:nvSpPr>
            <p:cNvPr id="10250"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de-DE" altLang="de-DE" sz="1800"/>
            </a:p>
          </p:txBody>
        </p:sp>
        <p:pic>
          <p:nvPicPr>
            <p:cNvPr id="10251"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Tree>
    <p:extLst>
      <p:ext uri="{BB962C8B-B14F-4D97-AF65-F5344CB8AC3E}">
        <p14:creationId xmlns:p14="http://schemas.microsoft.com/office/powerpoint/2010/main" val="3527017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4"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6"/>
          <p:cNvSpPr>
            <a:spLocks noGrp="1"/>
          </p:cNvSpPr>
          <p:nvPr>
            <p:ph type="title"/>
          </p:nvPr>
        </p:nvSpPr>
        <p:spPr>
          <a:xfrm>
            <a:off x="1008668" y="365126"/>
            <a:ext cx="10345132" cy="608012"/>
          </a:xfrm>
        </p:spPr>
        <p:txBody>
          <a:bodyPr>
            <a:normAutofit fontScale="90000"/>
          </a:bodyPr>
          <a:lstStyle/>
          <a:p>
            <a:pPr eaLnBrk="1" hangingPunct="1"/>
            <a:endParaRPr lang="de-DE" altLang="de-DE" dirty="0"/>
          </a:p>
        </p:txBody>
      </p:sp>
      <p:sp>
        <p:nvSpPr>
          <p:cNvPr id="13315" name="Inhaltsplatzhalter 17"/>
          <p:cNvSpPr>
            <a:spLocks noGrp="1"/>
          </p:cNvSpPr>
          <p:nvPr>
            <p:ph sz="quarter" idx="10"/>
          </p:nvPr>
        </p:nvSpPr>
        <p:spPr>
          <a:xfrm>
            <a:off x="3253582" y="864393"/>
            <a:ext cx="6769100" cy="1144587"/>
          </a:xfrm>
        </p:spPr>
        <p:txBody>
          <a:bodyPr/>
          <a:lstStyle/>
          <a:p>
            <a:pPr marL="0" indent="0">
              <a:spcBef>
                <a:spcPct val="50000"/>
              </a:spcBef>
            </a:pPr>
            <a:r>
              <a:rPr lang="de-DE" altLang="de-DE"/>
              <a:t>Was müssen wir über die Drehleitern wissen?</a:t>
            </a:r>
          </a:p>
        </p:txBody>
      </p:sp>
      <p:grpSp>
        <p:nvGrpSpPr>
          <p:cNvPr id="2" name="Group 24"/>
          <p:cNvGrpSpPr>
            <a:grpSpLocks/>
          </p:cNvGrpSpPr>
          <p:nvPr/>
        </p:nvGrpSpPr>
        <p:grpSpPr bwMode="auto">
          <a:xfrm>
            <a:off x="3253582" y="2428876"/>
            <a:ext cx="719137" cy="822325"/>
            <a:chOff x="2109" y="2025"/>
            <a:chExt cx="453" cy="518"/>
          </a:xfrm>
        </p:grpSpPr>
        <p:sp>
          <p:nvSpPr>
            <p:cNvPr id="13328"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de-DE" altLang="de-DE" sz="1800"/>
            </a:p>
          </p:txBody>
        </p:sp>
        <p:pic>
          <p:nvPicPr>
            <p:cNvPr id="13329" name="Picture 26"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0"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
        <p:nvSpPr>
          <p:cNvPr id="9" name="Text Box 15"/>
          <p:cNvSpPr txBox="1">
            <a:spLocks noChangeArrowheads="1"/>
          </p:cNvSpPr>
          <p:nvPr/>
        </p:nvSpPr>
        <p:spPr bwMode="auto">
          <a:xfrm>
            <a:off x="3690938" y="4467226"/>
            <a:ext cx="6121400" cy="1476375"/>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1800" b="1">
                <a:latin typeface="Arial" panose="020B0604020202020204" pitchFamily="34" charset="0"/>
                <a:cs typeface="Arial" panose="020B0604020202020204" pitchFamily="34" charset="0"/>
              </a:rPr>
              <a:t>Durch unterschiedliche Anbauteile wie eine Krankentragehalterung, Flutlichtstrahler, Wenderohre, Aufsätze für Wärmebildkameras oder für Lüftungsgeräte sind weitere Einsatzaufgaben möglich.</a:t>
            </a:r>
          </a:p>
        </p:txBody>
      </p:sp>
      <p:grpSp>
        <p:nvGrpSpPr>
          <p:cNvPr id="4" name="Group 24"/>
          <p:cNvGrpSpPr>
            <a:grpSpLocks/>
          </p:cNvGrpSpPr>
          <p:nvPr/>
        </p:nvGrpSpPr>
        <p:grpSpPr bwMode="auto">
          <a:xfrm>
            <a:off x="3325814" y="4348164"/>
            <a:ext cx="719137" cy="822325"/>
            <a:chOff x="2109" y="2025"/>
            <a:chExt cx="453" cy="518"/>
          </a:xfrm>
        </p:grpSpPr>
        <p:sp>
          <p:nvSpPr>
            <p:cNvPr id="13322"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de-DE" altLang="de-DE" sz="1800"/>
            </a:p>
          </p:txBody>
        </p:sp>
        <p:pic>
          <p:nvPicPr>
            <p:cNvPr id="13323" name="Picture 26"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pic>
        <p:nvPicPr>
          <p:cNvPr id="5" name="Grafik 4">
            <a:extLst>
              <a:ext uri="{FF2B5EF4-FFF2-40B4-BE49-F238E27FC236}">
                <a16:creationId xmlns:a16="http://schemas.microsoft.com/office/drawing/2014/main" id="{4CA5038D-F49A-49B8-8514-644A7AE2F193}"/>
              </a:ext>
            </a:extLst>
          </p:cNvPr>
          <p:cNvPicPr>
            <a:picLocks noChangeAspect="1"/>
          </p:cNvPicPr>
          <p:nvPr/>
        </p:nvPicPr>
        <p:blipFill>
          <a:blip r:embed="rId3"/>
          <a:stretch>
            <a:fillRect/>
          </a:stretch>
        </p:blipFill>
        <p:spPr>
          <a:xfrm>
            <a:off x="3684588" y="2599509"/>
            <a:ext cx="6127011" cy="1755800"/>
          </a:xfrm>
          <a:prstGeom prst="rect">
            <a:avLst/>
          </a:prstGeom>
        </p:spPr>
      </p:pic>
    </p:spTree>
    <p:extLst>
      <p:ext uri="{BB962C8B-B14F-4D97-AF65-F5344CB8AC3E}">
        <p14:creationId xmlns:p14="http://schemas.microsoft.com/office/powerpoint/2010/main" val="1175141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6"/>
          <p:cNvSpPr>
            <a:spLocks noGrp="1"/>
          </p:cNvSpPr>
          <p:nvPr>
            <p:ph type="title"/>
          </p:nvPr>
        </p:nvSpPr>
        <p:spPr>
          <a:xfrm>
            <a:off x="933254" y="365125"/>
            <a:ext cx="10420546" cy="596409"/>
          </a:xfrm>
        </p:spPr>
        <p:txBody>
          <a:bodyPr>
            <a:normAutofit fontScale="90000"/>
          </a:bodyPr>
          <a:lstStyle/>
          <a:p>
            <a:pPr eaLnBrk="1" hangingPunct="1"/>
            <a:endParaRPr lang="de-DE" altLang="de-DE" dirty="0"/>
          </a:p>
        </p:txBody>
      </p:sp>
      <p:sp>
        <p:nvSpPr>
          <p:cNvPr id="22531" name="Inhaltsplatzhalter 17"/>
          <p:cNvSpPr>
            <a:spLocks noGrp="1"/>
          </p:cNvSpPr>
          <p:nvPr>
            <p:ph sz="quarter" idx="10"/>
          </p:nvPr>
        </p:nvSpPr>
        <p:spPr>
          <a:xfrm>
            <a:off x="1847851" y="774700"/>
            <a:ext cx="8424863" cy="431800"/>
          </a:xfrm>
        </p:spPr>
        <p:txBody>
          <a:bodyPr/>
          <a:lstStyle/>
          <a:p>
            <a:pPr eaLnBrk="1" hangingPunct="1">
              <a:spcBef>
                <a:spcPct val="50000"/>
              </a:spcBef>
            </a:pPr>
            <a:r>
              <a:rPr lang="de-DE" altLang="de-DE" dirty="0"/>
              <a:t>DLA(K) 23/12 mit Gelenkarm</a:t>
            </a:r>
            <a:endParaRPr lang="de-DE" altLang="de-DE" i="1" dirty="0"/>
          </a:p>
        </p:txBody>
      </p:sp>
      <p:sp>
        <p:nvSpPr>
          <p:cNvPr id="22532" name="Textfeld 5"/>
          <p:cNvSpPr txBox="1">
            <a:spLocks noChangeArrowheads="1"/>
          </p:cNvSpPr>
          <p:nvPr/>
        </p:nvSpPr>
        <p:spPr bwMode="auto">
          <a:xfrm>
            <a:off x="6527800" y="6497638"/>
            <a:ext cx="34559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de-DE" altLang="de-DE" sz="1000" b="1">
                <a:solidFill>
                  <a:schemeClr val="bg1"/>
                </a:solidFill>
                <a:latin typeface="Arial" panose="020B0604020202020204" pitchFamily="34" charset="0"/>
                <a:cs typeface="Arial" panose="020B0604020202020204" pitchFamily="34" charset="0"/>
              </a:rPr>
              <a:t>Quelle: Iveco Magirus Brandschutztechnik GmbH</a:t>
            </a:r>
          </a:p>
        </p:txBody>
      </p:sp>
      <p:pic>
        <p:nvPicPr>
          <p:cNvPr id="22533" name="Picture 2"/>
          <p:cNvPicPr>
            <a:picLocks noChangeAspect="1" noChangeArrowheads="1"/>
          </p:cNvPicPr>
          <p:nvPr/>
        </p:nvPicPr>
        <p:blipFill>
          <a:blip r:embed="rId3">
            <a:extLst>
              <a:ext uri="{28A0092B-C50C-407E-A947-70E740481C1C}">
                <a14:useLocalDpi xmlns:a14="http://schemas.microsoft.com/office/drawing/2010/main" val="0"/>
              </a:ext>
            </a:extLst>
          </a:blip>
          <a:srcRect t="5150" b="16310"/>
          <a:stretch>
            <a:fillRect/>
          </a:stretch>
        </p:blipFill>
        <p:spPr bwMode="auto">
          <a:xfrm>
            <a:off x="631596" y="1282045"/>
            <a:ext cx="9368067" cy="4731405"/>
          </a:xfrm>
          <a:prstGeom prst="rect">
            <a:avLst/>
          </a:prstGeom>
          <a:noFill/>
          <a:ln>
            <a:noFill/>
          </a:ln>
          <a:effectLst>
            <a:outerShdw dist="53340" dir="2700000" algn="tl"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260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6"/>
          <p:cNvSpPr>
            <a:spLocks noGrp="1"/>
          </p:cNvSpPr>
          <p:nvPr>
            <p:ph type="title"/>
          </p:nvPr>
        </p:nvSpPr>
        <p:spPr>
          <a:xfrm>
            <a:off x="1178350" y="365125"/>
            <a:ext cx="10175449" cy="431799"/>
          </a:xfrm>
        </p:spPr>
        <p:txBody>
          <a:bodyPr>
            <a:normAutofit fontScale="90000"/>
          </a:bodyPr>
          <a:lstStyle/>
          <a:p>
            <a:pPr eaLnBrk="1" hangingPunct="1"/>
            <a:endParaRPr lang="de-DE" altLang="de-DE" dirty="0"/>
          </a:p>
        </p:txBody>
      </p:sp>
      <p:sp>
        <p:nvSpPr>
          <p:cNvPr id="24579" name="Inhaltsplatzhalter 17"/>
          <p:cNvSpPr>
            <a:spLocks noGrp="1"/>
          </p:cNvSpPr>
          <p:nvPr>
            <p:ph sz="quarter" idx="10"/>
          </p:nvPr>
        </p:nvSpPr>
        <p:spPr>
          <a:xfrm>
            <a:off x="1847851" y="774700"/>
            <a:ext cx="8424863" cy="431800"/>
          </a:xfrm>
        </p:spPr>
        <p:txBody>
          <a:bodyPr/>
          <a:lstStyle/>
          <a:p>
            <a:pPr eaLnBrk="1" hangingPunct="1">
              <a:spcBef>
                <a:spcPct val="50000"/>
              </a:spcBef>
            </a:pPr>
            <a:r>
              <a:rPr lang="de-DE" altLang="de-DE"/>
              <a:t>DLA(K) 23/12 in Niedrigbauweise</a:t>
            </a:r>
            <a:endParaRPr lang="de-DE" altLang="de-DE" i="1"/>
          </a:p>
        </p:txBody>
      </p:sp>
      <p:sp>
        <p:nvSpPr>
          <p:cNvPr id="24580" name="Textfeld 5"/>
          <p:cNvSpPr txBox="1">
            <a:spLocks noChangeArrowheads="1"/>
          </p:cNvSpPr>
          <p:nvPr/>
        </p:nvSpPr>
        <p:spPr bwMode="auto">
          <a:xfrm>
            <a:off x="6527800" y="6497639"/>
            <a:ext cx="34559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de-DE" altLang="de-DE" sz="1000" b="1">
                <a:solidFill>
                  <a:schemeClr val="bg1"/>
                </a:solidFill>
                <a:latin typeface="Arial" panose="020B0604020202020204" pitchFamily="34" charset="0"/>
                <a:cs typeface="Arial" panose="020B0604020202020204" pitchFamily="34" charset="0"/>
              </a:rPr>
              <a:t>Quelle: Thomas Zawadke</a:t>
            </a:r>
          </a:p>
        </p:txBody>
      </p:sp>
      <p:pic>
        <p:nvPicPr>
          <p:cNvPr id="245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96" y="1206499"/>
            <a:ext cx="8705285" cy="4876801"/>
          </a:xfrm>
          <a:prstGeom prst="rect">
            <a:avLst/>
          </a:prstGeom>
          <a:noFill/>
          <a:ln>
            <a:noFill/>
          </a:ln>
          <a:effectLst>
            <a:outerShdw dist="53340" dir="2700000" algn="tl"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818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6"/>
          <p:cNvSpPr>
            <a:spLocks noGrp="1"/>
          </p:cNvSpPr>
          <p:nvPr>
            <p:ph type="title"/>
          </p:nvPr>
        </p:nvSpPr>
        <p:spPr>
          <a:xfrm>
            <a:off x="707013" y="365125"/>
            <a:ext cx="10646787" cy="2154236"/>
          </a:xfrm>
        </p:spPr>
        <p:txBody>
          <a:bodyPr/>
          <a:lstStyle/>
          <a:p>
            <a:pPr eaLnBrk="1" hangingPunct="1"/>
            <a:endParaRPr lang="de-DE" altLang="de-DE" dirty="0"/>
          </a:p>
        </p:txBody>
      </p:sp>
      <p:sp>
        <p:nvSpPr>
          <p:cNvPr id="16387" name="Inhaltsplatzhalter 17"/>
          <p:cNvSpPr>
            <a:spLocks noGrp="1"/>
          </p:cNvSpPr>
          <p:nvPr>
            <p:ph sz="quarter" idx="10"/>
          </p:nvPr>
        </p:nvSpPr>
        <p:spPr>
          <a:xfrm>
            <a:off x="1847851" y="774700"/>
            <a:ext cx="8424863" cy="431800"/>
          </a:xfrm>
        </p:spPr>
        <p:txBody>
          <a:bodyPr/>
          <a:lstStyle/>
          <a:p>
            <a:pPr eaLnBrk="1" hangingPunct="1">
              <a:spcBef>
                <a:spcPct val="50000"/>
              </a:spcBef>
            </a:pPr>
            <a:r>
              <a:rPr lang="de-DE" altLang="de-DE"/>
              <a:t>Begriffe zur Drehleiter</a:t>
            </a:r>
            <a:endParaRPr lang="de-DE" altLang="de-DE" i="1"/>
          </a:p>
        </p:txBody>
      </p:sp>
      <p:sp>
        <p:nvSpPr>
          <p:cNvPr id="12" name="Ellipse 11"/>
          <p:cNvSpPr/>
          <p:nvPr/>
        </p:nvSpPr>
        <p:spPr>
          <a:xfrm>
            <a:off x="3108325" y="5205413"/>
            <a:ext cx="228600" cy="457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b="1">
              <a:latin typeface="Arial" pitchFamily="34" charset="0"/>
              <a:cs typeface="Arial" pitchFamily="34" charset="0"/>
            </a:endParaRPr>
          </a:p>
        </p:txBody>
      </p:sp>
      <p:sp>
        <p:nvSpPr>
          <p:cNvPr id="13" name="Ellipse 12"/>
          <p:cNvSpPr/>
          <p:nvPr/>
        </p:nvSpPr>
        <p:spPr>
          <a:xfrm>
            <a:off x="4287838" y="5205413"/>
            <a:ext cx="228600" cy="457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b="1">
              <a:latin typeface="Arial" pitchFamily="34" charset="0"/>
              <a:cs typeface="Arial" pitchFamily="34" charset="0"/>
            </a:endParaRPr>
          </a:p>
        </p:txBody>
      </p:sp>
      <p:sp>
        <p:nvSpPr>
          <p:cNvPr id="14" name="Rechteck 13"/>
          <p:cNvSpPr/>
          <p:nvPr/>
        </p:nvSpPr>
        <p:spPr>
          <a:xfrm>
            <a:off x="2963864" y="4989513"/>
            <a:ext cx="1728787" cy="431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b="1">
              <a:latin typeface="Arial" pitchFamily="34" charset="0"/>
              <a:cs typeface="Arial" pitchFamily="34" charset="0"/>
            </a:endParaRPr>
          </a:p>
        </p:txBody>
      </p:sp>
      <p:sp>
        <p:nvSpPr>
          <p:cNvPr id="15" name="Rechteck 14"/>
          <p:cNvSpPr/>
          <p:nvPr/>
        </p:nvSpPr>
        <p:spPr>
          <a:xfrm>
            <a:off x="2640014" y="4845051"/>
            <a:ext cx="2376487" cy="1444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b="1">
              <a:latin typeface="Arial" pitchFamily="34" charset="0"/>
              <a:cs typeface="Arial" pitchFamily="34" charset="0"/>
            </a:endParaRPr>
          </a:p>
        </p:txBody>
      </p:sp>
      <p:cxnSp>
        <p:nvCxnSpPr>
          <p:cNvPr id="16" name="Gerade Verbindung 15"/>
          <p:cNvCxnSpPr/>
          <p:nvPr/>
        </p:nvCxnSpPr>
        <p:spPr>
          <a:xfrm>
            <a:off x="4997450" y="4845051"/>
            <a:ext cx="0" cy="81756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2640013" y="4832351"/>
            <a:ext cx="0" cy="83026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htwinkliges Dreieck 19"/>
          <p:cNvSpPr/>
          <p:nvPr/>
        </p:nvSpPr>
        <p:spPr>
          <a:xfrm>
            <a:off x="3108326" y="4270375"/>
            <a:ext cx="1293813" cy="552450"/>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b="1">
              <a:latin typeface="Arial" pitchFamily="34" charset="0"/>
              <a:cs typeface="Arial" pitchFamily="34" charset="0"/>
            </a:endParaRPr>
          </a:p>
        </p:txBody>
      </p:sp>
      <p:cxnSp>
        <p:nvCxnSpPr>
          <p:cNvPr id="21" name="Gerade Verbindung 20"/>
          <p:cNvCxnSpPr/>
          <p:nvPr/>
        </p:nvCxnSpPr>
        <p:spPr>
          <a:xfrm flipV="1">
            <a:off x="2640014" y="1820863"/>
            <a:ext cx="3997325" cy="2736850"/>
          </a:xfrm>
          <a:prstGeom prst="line">
            <a:avLst/>
          </a:prstGeom>
          <a:ln w="254000" cmpd="tri">
            <a:solidFill>
              <a:schemeClr val="bg1">
                <a:lumMod val="50000"/>
              </a:schemeClr>
            </a:solidFill>
          </a:ln>
        </p:spPr>
        <p:style>
          <a:lnRef idx="3">
            <a:schemeClr val="accent4"/>
          </a:lnRef>
          <a:fillRef idx="0">
            <a:schemeClr val="accent4"/>
          </a:fillRef>
          <a:effectRef idx="2">
            <a:schemeClr val="accent4"/>
          </a:effectRef>
          <a:fontRef idx="minor">
            <a:schemeClr val="tx1"/>
          </a:fontRef>
        </p:style>
      </p:cxnSp>
      <p:sp>
        <p:nvSpPr>
          <p:cNvPr id="22" name="Flussdiagramm: Daten 21"/>
          <p:cNvSpPr/>
          <p:nvPr/>
        </p:nvSpPr>
        <p:spPr>
          <a:xfrm>
            <a:off x="6637338" y="1268414"/>
            <a:ext cx="576262" cy="612775"/>
          </a:xfrm>
          <a:prstGeom prst="flowChartInputOutpu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b="1">
              <a:latin typeface="Arial" pitchFamily="34" charset="0"/>
              <a:cs typeface="Arial" pitchFamily="34" charset="0"/>
            </a:endParaRPr>
          </a:p>
        </p:txBody>
      </p:sp>
      <p:cxnSp>
        <p:nvCxnSpPr>
          <p:cNvPr id="23" name="Gerade Verbindung mit Pfeil 22"/>
          <p:cNvCxnSpPr/>
          <p:nvPr/>
        </p:nvCxnSpPr>
        <p:spPr>
          <a:xfrm>
            <a:off x="5016501" y="5662613"/>
            <a:ext cx="2124075" cy="0"/>
          </a:xfrm>
          <a:prstGeom prst="straightConnector1">
            <a:avLst/>
          </a:prstGeom>
          <a:ln w="762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flipV="1">
            <a:off x="7140575" y="1965325"/>
            <a:ext cx="0" cy="3702050"/>
          </a:xfrm>
          <a:prstGeom prst="straightConnector1">
            <a:avLst/>
          </a:prstGeom>
          <a:ln w="76200">
            <a:solidFill>
              <a:srgbClr val="333399"/>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399" name="Textfeld 30"/>
          <p:cNvSpPr txBox="1">
            <a:spLocks noChangeArrowheads="1"/>
          </p:cNvSpPr>
          <p:nvPr/>
        </p:nvSpPr>
        <p:spPr bwMode="auto">
          <a:xfrm>
            <a:off x="7213600" y="2541589"/>
            <a:ext cx="273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de-DE" altLang="de-DE" sz="1800" b="1">
                <a:latin typeface="Arial" panose="020B0604020202020204" pitchFamily="34" charset="0"/>
                <a:cs typeface="Arial" panose="020B0604020202020204" pitchFamily="34" charset="0"/>
              </a:rPr>
              <a:t>Nennrettungshöhe</a:t>
            </a:r>
          </a:p>
        </p:txBody>
      </p:sp>
      <p:sp>
        <p:nvSpPr>
          <p:cNvPr id="16400" name="Textfeld 39"/>
          <p:cNvSpPr txBox="1">
            <a:spLocks noChangeArrowheads="1"/>
          </p:cNvSpPr>
          <p:nvPr/>
        </p:nvSpPr>
        <p:spPr bwMode="auto">
          <a:xfrm>
            <a:off x="4997450" y="5867400"/>
            <a:ext cx="2738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de-DE" altLang="de-DE" sz="1800" b="1">
                <a:latin typeface="Arial" panose="020B0604020202020204" pitchFamily="34" charset="0"/>
                <a:cs typeface="Arial" panose="020B0604020202020204" pitchFamily="34" charset="0"/>
              </a:rPr>
              <a:t>Nennausladung</a:t>
            </a:r>
          </a:p>
        </p:txBody>
      </p:sp>
    </p:spTree>
    <p:extLst>
      <p:ext uri="{BB962C8B-B14F-4D97-AF65-F5344CB8AC3E}">
        <p14:creationId xmlns:p14="http://schemas.microsoft.com/office/powerpoint/2010/main" val="3435035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6"/>
          <p:cNvSpPr>
            <a:spLocks noGrp="1"/>
          </p:cNvSpPr>
          <p:nvPr>
            <p:ph type="title"/>
          </p:nvPr>
        </p:nvSpPr>
        <p:spPr>
          <a:xfrm>
            <a:off x="1310326" y="365125"/>
            <a:ext cx="10043474" cy="737811"/>
          </a:xfrm>
        </p:spPr>
        <p:txBody>
          <a:bodyPr/>
          <a:lstStyle/>
          <a:p>
            <a:pPr eaLnBrk="1" hangingPunct="1"/>
            <a:endParaRPr lang="de-DE" altLang="de-DE" dirty="0"/>
          </a:p>
        </p:txBody>
      </p:sp>
      <p:sp>
        <p:nvSpPr>
          <p:cNvPr id="26627" name="Inhaltsplatzhalter 17"/>
          <p:cNvSpPr>
            <a:spLocks noGrp="1"/>
          </p:cNvSpPr>
          <p:nvPr>
            <p:ph sz="quarter" idx="10"/>
          </p:nvPr>
        </p:nvSpPr>
        <p:spPr>
          <a:xfrm>
            <a:off x="3359150" y="836614"/>
            <a:ext cx="6769100" cy="1144587"/>
          </a:xfrm>
        </p:spPr>
        <p:txBody>
          <a:bodyPr/>
          <a:lstStyle/>
          <a:p>
            <a:pPr marL="0" indent="0">
              <a:spcBef>
                <a:spcPct val="50000"/>
              </a:spcBef>
            </a:pPr>
            <a:r>
              <a:rPr lang="de-DE" altLang="de-DE" dirty="0"/>
              <a:t>Wozu brauchen wir Hubarbeitsbühnen?</a:t>
            </a:r>
          </a:p>
        </p:txBody>
      </p:sp>
      <p:sp>
        <p:nvSpPr>
          <p:cNvPr id="26" name="Text Box 15"/>
          <p:cNvSpPr txBox="1">
            <a:spLocks noChangeArrowheads="1"/>
          </p:cNvSpPr>
          <p:nvPr/>
        </p:nvSpPr>
        <p:spPr bwMode="auto">
          <a:xfrm>
            <a:off x="3690938" y="2154239"/>
            <a:ext cx="6121400" cy="1323975"/>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2000" b="1">
                <a:latin typeface="Arial" panose="020B0604020202020204" pitchFamily="34" charset="0"/>
                <a:cs typeface="Arial" panose="020B0604020202020204" pitchFamily="34" charset="0"/>
              </a:rPr>
              <a:t>Hubarbeitsbühnen dienen der Rettung von Menschen und Tieren aus Höhen und Tiefen, zur Brandbekämpfung, als Zugangs-mittel sowie zur Technischen Hilfeleistung.</a:t>
            </a:r>
          </a:p>
        </p:txBody>
      </p:sp>
      <p:grpSp>
        <p:nvGrpSpPr>
          <p:cNvPr id="2" name="Group 24"/>
          <p:cNvGrpSpPr>
            <a:grpSpLocks/>
          </p:cNvGrpSpPr>
          <p:nvPr/>
        </p:nvGrpSpPr>
        <p:grpSpPr bwMode="auto">
          <a:xfrm>
            <a:off x="3233739" y="1920687"/>
            <a:ext cx="719137" cy="822325"/>
            <a:chOff x="2109" y="2025"/>
            <a:chExt cx="453" cy="518"/>
          </a:xfrm>
        </p:grpSpPr>
        <p:sp>
          <p:nvSpPr>
            <p:cNvPr id="26635"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de-DE" altLang="de-DE" sz="1800"/>
            </a:p>
          </p:txBody>
        </p:sp>
        <p:pic>
          <p:nvPicPr>
            <p:cNvPr id="26636"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
        <p:nvSpPr>
          <p:cNvPr id="11" name="Text Box 15"/>
          <p:cNvSpPr txBox="1">
            <a:spLocks noChangeArrowheads="1"/>
          </p:cNvSpPr>
          <p:nvPr/>
        </p:nvSpPr>
        <p:spPr bwMode="auto">
          <a:xfrm>
            <a:off x="3681413" y="3607781"/>
            <a:ext cx="6121400" cy="1014413"/>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2000" b="1">
                <a:latin typeface="Arial" panose="020B0604020202020204" pitchFamily="34" charset="0"/>
                <a:cs typeface="Arial" panose="020B0604020202020204" pitchFamily="34" charset="0"/>
              </a:rPr>
              <a:t>Hubarbeitsbühnen können mit einem oder mehreren, ständig fest angebrachten Strahlrohren versehen werden.</a:t>
            </a:r>
          </a:p>
        </p:txBody>
      </p:sp>
      <p:grpSp>
        <p:nvGrpSpPr>
          <p:cNvPr id="3" name="Group 24"/>
          <p:cNvGrpSpPr>
            <a:grpSpLocks/>
          </p:cNvGrpSpPr>
          <p:nvPr/>
        </p:nvGrpSpPr>
        <p:grpSpPr bwMode="auto">
          <a:xfrm>
            <a:off x="3213593" y="3250267"/>
            <a:ext cx="719137" cy="822325"/>
            <a:chOff x="2109" y="2025"/>
            <a:chExt cx="453" cy="518"/>
          </a:xfrm>
        </p:grpSpPr>
        <p:sp>
          <p:nvSpPr>
            <p:cNvPr id="26632"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de-DE" altLang="de-DE" sz="1800"/>
            </a:p>
          </p:txBody>
        </p:sp>
        <p:pic>
          <p:nvPicPr>
            <p:cNvPr id="26633"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pic>
        <p:nvPicPr>
          <p:cNvPr id="4" name="Grafik 3">
            <a:extLst>
              <a:ext uri="{FF2B5EF4-FFF2-40B4-BE49-F238E27FC236}">
                <a16:creationId xmlns:a16="http://schemas.microsoft.com/office/drawing/2014/main" id="{96DE4589-0DD5-426C-A49C-90CAE4D366DE}"/>
              </a:ext>
            </a:extLst>
          </p:cNvPr>
          <p:cNvPicPr>
            <a:picLocks noChangeAspect="1"/>
          </p:cNvPicPr>
          <p:nvPr/>
        </p:nvPicPr>
        <p:blipFill>
          <a:blip r:embed="rId4"/>
          <a:stretch>
            <a:fillRect/>
          </a:stretch>
        </p:blipFill>
        <p:spPr>
          <a:xfrm>
            <a:off x="3236746" y="4542465"/>
            <a:ext cx="908383" cy="823031"/>
          </a:xfrm>
          <a:prstGeom prst="rect">
            <a:avLst/>
          </a:prstGeom>
        </p:spPr>
      </p:pic>
      <p:pic>
        <p:nvPicPr>
          <p:cNvPr id="5" name="Grafik 4">
            <a:extLst>
              <a:ext uri="{FF2B5EF4-FFF2-40B4-BE49-F238E27FC236}">
                <a16:creationId xmlns:a16="http://schemas.microsoft.com/office/drawing/2014/main" id="{18C45DB1-4895-4C05-9683-A3DEB800E747}"/>
              </a:ext>
            </a:extLst>
          </p:cNvPr>
          <p:cNvPicPr>
            <a:picLocks noChangeAspect="1"/>
          </p:cNvPicPr>
          <p:nvPr/>
        </p:nvPicPr>
        <p:blipFill>
          <a:blip r:embed="rId5"/>
          <a:stretch>
            <a:fillRect/>
          </a:stretch>
        </p:blipFill>
        <p:spPr>
          <a:xfrm>
            <a:off x="3690938" y="4806670"/>
            <a:ext cx="6248942" cy="1146147"/>
          </a:xfrm>
          <a:prstGeom prst="rect">
            <a:avLst/>
          </a:prstGeom>
        </p:spPr>
      </p:pic>
    </p:spTree>
    <p:extLst>
      <p:ext uri="{BB962C8B-B14F-4D97-AF65-F5344CB8AC3E}">
        <p14:creationId xmlns:p14="http://schemas.microsoft.com/office/powerpoint/2010/main" val="3639003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6"/>
          <p:cNvSpPr>
            <a:spLocks noGrp="1"/>
          </p:cNvSpPr>
          <p:nvPr>
            <p:ph type="title"/>
          </p:nvPr>
        </p:nvSpPr>
        <p:spPr>
          <a:xfrm>
            <a:off x="1084082" y="365125"/>
            <a:ext cx="10269718" cy="332459"/>
          </a:xfrm>
        </p:spPr>
        <p:txBody>
          <a:bodyPr>
            <a:normAutofit fontScale="90000"/>
          </a:bodyPr>
          <a:lstStyle/>
          <a:p>
            <a:pPr eaLnBrk="1" hangingPunct="1"/>
            <a:endParaRPr lang="de-DE" altLang="de-DE" dirty="0"/>
          </a:p>
        </p:txBody>
      </p:sp>
      <p:sp>
        <p:nvSpPr>
          <p:cNvPr id="30723" name="Inhaltsplatzhalter 17"/>
          <p:cNvSpPr>
            <a:spLocks noGrp="1"/>
          </p:cNvSpPr>
          <p:nvPr>
            <p:ph sz="quarter" idx="10"/>
          </p:nvPr>
        </p:nvSpPr>
        <p:spPr>
          <a:xfrm>
            <a:off x="1847851" y="774700"/>
            <a:ext cx="8424863" cy="431800"/>
          </a:xfrm>
        </p:spPr>
        <p:txBody>
          <a:bodyPr/>
          <a:lstStyle/>
          <a:p>
            <a:pPr eaLnBrk="1" hangingPunct="1">
              <a:spcBef>
                <a:spcPct val="50000"/>
              </a:spcBef>
            </a:pPr>
            <a:r>
              <a:rPr lang="de-DE" altLang="de-DE"/>
              <a:t>Hubarbeitsbühne mit 32 m Arbeitshöhe</a:t>
            </a:r>
            <a:endParaRPr lang="de-DE" altLang="de-DE" i="1"/>
          </a:p>
        </p:txBody>
      </p:sp>
      <p:pic>
        <p:nvPicPr>
          <p:cNvPr id="30724" name="Picture 2" descr="\\Srv05\ecomed\ecomed_Sicherheit\03_CD_ROM_Produktionen\ecomed SICHERHEIT\Jugendfeuerwehr - Schnell zum Einsatz\gel_Daten\20120416_ftp\Bilder für Bildänderungen3\Kapitel 1.6 Folie 19.jpg"/>
          <p:cNvPicPr>
            <a:picLocks noChangeAspect="1" noChangeArrowheads="1"/>
          </p:cNvPicPr>
          <p:nvPr/>
        </p:nvPicPr>
        <p:blipFill>
          <a:blip r:embed="rId3">
            <a:extLst>
              <a:ext uri="{28A0092B-C50C-407E-A947-70E740481C1C}">
                <a14:useLocalDpi xmlns:a14="http://schemas.microsoft.com/office/drawing/2010/main" val="0"/>
              </a:ext>
            </a:extLst>
          </a:blip>
          <a:srcRect l="2940" t="2350" r="1961" b="5373"/>
          <a:stretch>
            <a:fillRect/>
          </a:stretch>
        </p:blipFill>
        <p:spPr bwMode="auto">
          <a:xfrm>
            <a:off x="631597" y="1283616"/>
            <a:ext cx="9050568" cy="4444084"/>
          </a:xfrm>
          <a:prstGeom prst="rect">
            <a:avLst/>
          </a:prstGeom>
          <a:noFill/>
          <a:ln>
            <a:noFill/>
          </a:ln>
          <a:effectLst>
            <a:outerShdw dist="53340" dir="2700000" algn="tl"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83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6"/>
          <p:cNvSpPr>
            <a:spLocks noGrp="1"/>
          </p:cNvSpPr>
          <p:nvPr>
            <p:ph type="title"/>
          </p:nvPr>
        </p:nvSpPr>
        <p:spPr>
          <a:xfrm>
            <a:off x="1074656" y="365126"/>
            <a:ext cx="10279144" cy="634116"/>
          </a:xfrm>
        </p:spPr>
        <p:txBody>
          <a:bodyPr>
            <a:normAutofit fontScale="90000"/>
          </a:bodyPr>
          <a:lstStyle/>
          <a:p>
            <a:pPr eaLnBrk="1" hangingPunct="1"/>
            <a:endParaRPr lang="de-DE" altLang="de-DE" dirty="0"/>
          </a:p>
        </p:txBody>
      </p:sp>
      <p:sp>
        <p:nvSpPr>
          <p:cNvPr id="11267" name="Inhaltsplatzhalter 17"/>
          <p:cNvSpPr>
            <a:spLocks noGrp="1"/>
          </p:cNvSpPr>
          <p:nvPr>
            <p:ph sz="quarter" idx="10"/>
          </p:nvPr>
        </p:nvSpPr>
        <p:spPr>
          <a:xfrm>
            <a:off x="3359150" y="836614"/>
            <a:ext cx="6769100" cy="1144587"/>
          </a:xfrm>
        </p:spPr>
        <p:txBody>
          <a:bodyPr/>
          <a:lstStyle/>
          <a:p>
            <a:pPr marL="0" indent="0">
              <a:spcBef>
                <a:spcPct val="50000"/>
              </a:spcBef>
            </a:pPr>
            <a:r>
              <a:rPr lang="de-DE" altLang="de-DE" dirty="0"/>
              <a:t>Was müssen wir über Rüstfahrzeuge  wissen?</a:t>
            </a:r>
          </a:p>
        </p:txBody>
      </p:sp>
      <p:sp>
        <p:nvSpPr>
          <p:cNvPr id="26" name="Text Box 15"/>
          <p:cNvSpPr txBox="1">
            <a:spLocks noChangeArrowheads="1"/>
          </p:cNvSpPr>
          <p:nvPr/>
        </p:nvSpPr>
        <p:spPr bwMode="auto">
          <a:xfrm>
            <a:off x="3325814" y="2378871"/>
            <a:ext cx="6121400" cy="923925"/>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1800" b="1">
                <a:latin typeface="Arial" panose="020B0604020202020204" pitchFamily="34" charset="0"/>
                <a:cs typeface="Arial" panose="020B0604020202020204" pitchFamily="34" charset="0"/>
              </a:rPr>
              <a:t>Rüstfahrzeuge sind Feuerwehrfahrzeuge, die bei Einsätzen zur technischen Hilfeleistung, auch größeren Umfangs, eingesetzt werden.</a:t>
            </a:r>
          </a:p>
        </p:txBody>
      </p:sp>
      <p:grpSp>
        <p:nvGrpSpPr>
          <p:cNvPr id="2" name="Group 24"/>
          <p:cNvGrpSpPr>
            <a:grpSpLocks/>
          </p:cNvGrpSpPr>
          <p:nvPr/>
        </p:nvGrpSpPr>
        <p:grpSpPr bwMode="auto">
          <a:xfrm>
            <a:off x="2974290" y="2061371"/>
            <a:ext cx="719137" cy="822325"/>
            <a:chOff x="2109" y="2025"/>
            <a:chExt cx="453" cy="518"/>
          </a:xfrm>
        </p:grpSpPr>
        <p:sp>
          <p:nvSpPr>
            <p:cNvPr id="11275"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de-DE" altLang="de-DE" sz="1800"/>
            </a:p>
          </p:txBody>
        </p:sp>
        <p:pic>
          <p:nvPicPr>
            <p:cNvPr id="11276"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
        <p:nvSpPr>
          <p:cNvPr id="10" name="Text Box 15"/>
          <p:cNvSpPr txBox="1">
            <a:spLocks noChangeArrowheads="1"/>
          </p:cNvSpPr>
          <p:nvPr/>
        </p:nvSpPr>
        <p:spPr bwMode="auto">
          <a:xfrm>
            <a:off x="3325814" y="3585765"/>
            <a:ext cx="6121400" cy="1200150"/>
          </a:xfrm>
          <a:prstGeom prst="rect">
            <a:avLst/>
          </a:prstGeom>
          <a:solidFill>
            <a:srgbClr val="E6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1800" b="1">
                <a:latin typeface="Arial" panose="020B0604020202020204" pitchFamily="34" charset="0"/>
                <a:cs typeface="Arial" panose="020B0604020202020204" pitchFamily="34" charset="0"/>
              </a:rPr>
              <a:t>Die Rüstfahrzeuge sollen die Einsatzbereiche abdecken, die von den Löschfahrzeugen mit Hilfeleistungsausrüstung nicht oder nur bedingt bewältigt werden können.</a:t>
            </a:r>
          </a:p>
        </p:txBody>
      </p:sp>
      <p:grpSp>
        <p:nvGrpSpPr>
          <p:cNvPr id="3" name="Group 24"/>
          <p:cNvGrpSpPr>
            <a:grpSpLocks/>
          </p:cNvGrpSpPr>
          <p:nvPr/>
        </p:nvGrpSpPr>
        <p:grpSpPr bwMode="auto">
          <a:xfrm>
            <a:off x="3062395" y="3272235"/>
            <a:ext cx="719137" cy="822325"/>
            <a:chOff x="2109" y="2025"/>
            <a:chExt cx="453" cy="518"/>
          </a:xfrm>
        </p:grpSpPr>
        <p:sp>
          <p:nvSpPr>
            <p:cNvPr id="11272" name="Oval 25"/>
            <p:cNvSpPr>
              <a:spLocks noChangeArrowheads="1"/>
            </p:cNvSpPr>
            <p:nvPr/>
          </p:nvSpPr>
          <p:spPr bwMode="auto">
            <a:xfrm>
              <a:off x="2154" y="2134"/>
              <a:ext cx="408" cy="409"/>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de-DE" altLang="de-DE" sz="1800"/>
            </a:p>
          </p:txBody>
        </p:sp>
        <p:pic>
          <p:nvPicPr>
            <p:cNvPr id="11273" name="Picture 26" descr="maennchen-fuer-Bol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2025"/>
              <a:ext cx="18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Line 27"/>
            <p:cNvSpPr>
              <a:spLocks noChangeShapeType="1"/>
            </p:cNvSpPr>
            <p:nvPr/>
          </p:nvSpPr>
          <p:spPr bwMode="auto">
            <a:xfrm>
              <a:off x="2278" y="2343"/>
              <a:ext cx="226"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Tree>
    <p:extLst>
      <p:ext uri="{BB962C8B-B14F-4D97-AF65-F5344CB8AC3E}">
        <p14:creationId xmlns:p14="http://schemas.microsoft.com/office/powerpoint/2010/main" val="3955474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6"/>
          <p:cNvSpPr>
            <a:spLocks noGrp="1"/>
          </p:cNvSpPr>
          <p:nvPr>
            <p:ph type="title"/>
          </p:nvPr>
        </p:nvSpPr>
        <p:spPr>
          <a:xfrm>
            <a:off x="980388" y="365125"/>
            <a:ext cx="10373412" cy="332459"/>
          </a:xfrm>
        </p:spPr>
        <p:txBody>
          <a:bodyPr>
            <a:normAutofit fontScale="90000"/>
          </a:bodyPr>
          <a:lstStyle/>
          <a:p>
            <a:pPr eaLnBrk="1" hangingPunct="1"/>
            <a:endParaRPr lang="de-DE" altLang="de-DE" dirty="0"/>
          </a:p>
        </p:txBody>
      </p:sp>
      <p:sp>
        <p:nvSpPr>
          <p:cNvPr id="13315" name="Inhaltsplatzhalter 17"/>
          <p:cNvSpPr>
            <a:spLocks noGrp="1"/>
          </p:cNvSpPr>
          <p:nvPr>
            <p:ph sz="quarter" idx="10"/>
          </p:nvPr>
        </p:nvSpPr>
        <p:spPr>
          <a:xfrm>
            <a:off x="1847851" y="774700"/>
            <a:ext cx="8424863" cy="431800"/>
          </a:xfrm>
        </p:spPr>
        <p:txBody>
          <a:bodyPr/>
          <a:lstStyle/>
          <a:p>
            <a:pPr eaLnBrk="1" hangingPunct="1">
              <a:spcBef>
                <a:spcPct val="50000"/>
              </a:spcBef>
            </a:pPr>
            <a:r>
              <a:rPr lang="de-DE" altLang="de-DE"/>
              <a:t>Die wesentlichen Merkmale eines Rüstfahrzeugs</a:t>
            </a:r>
          </a:p>
        </p:txBody>
      </p:sp>
      <p:sp>
        <p:nvSpPr>
          <p:cNvPr id="9" name="Text Box 12"/>
          <p:cNvSpPr txBox="1">
            <a:spLocks noChangeArrowheads="1"/>
          </p:cNvSpPr>
          <p:nvPr/>
        </p:nvSpPr>
        <p:spPr bwMode="auto">
          <a:xfrm>
            <a:off x="4008439" y="1643064"/>
            <a:ext cx="5762625" cy="452437"/>
          </a:xfrm>
          <a:prstGeom prst="rect">
            <a:avLst/>
          </a:prstGeom>
          <a:solidFill>
            <a:srgbClr val="0149A1"/>
          </a:solidFill>
          <a:ln>
            <a:noFill/>
          </a:ln>
          <a:effectLst>
            <a:outerShdw dist="53882"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tIns="72000" bIns="72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sz="2000">
                <a:solidFill>
                  <a:schemeClr val="bg1"/>
                </a:solidFill>
                <a:cs typeface="Arial" panose="020B0604020202020204" pitchFamily="34" charset="0"/>
              </a:rPr>
              <a:t>Truppbesatzung 1/2</a:t>
            </a:r>
          </a:p>
        </p:txBody>
      </p:sp>
      <p:sp>
        <p:nvSpPr>
          <p:cNvPr id="10" name="Text Box 12"/>
          <p:cNvSpPr txBox="1">
            <a:spLocks noChangeArrowheads="1"/>
          </p:cNvSpPr>
          <p:nvPr/>
        </p:nvSpPr>
        <p:spPr bwMode="auto">
          <a:xfrm>
            <a:off x="4008439" y="2259013"/>
            <a:ext cx="5762625" cy="762000"/>
          </a:xfrm>
          <a:prstGeom prst="rect">
            <a:avLst/>
          </a:prstGeom>
          <a:solidFill>
            <a:srgbClr val="0149A1"/>
          </a:solidFill>
          <a:ln>
            <a:noFill/>
          </a:ln>
          <a:effectLst>
            <a:outerShdw dist="53882"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tIns="72000" bIns="72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sz="2000" dirty="0">
                <a:solidFill>
                  <a:schemeClr val="bg1"/>
                </a:solidFill>
                <a:cs typeface="Arial" panose="020B0604020202020204" pitchFamily="34" charset="0"/>
              </a:rPr>
              <a:t>Vom Fahrzeugmotor angetriebene maschinelle Zugeinrichtung von 50 kN oder 80 kN</a:t>
            </a:r>
          </a:p>
        </p:txBody>
      </p:sp>
      <p:sp>
        <p:nvSpPr>
          <p:cNvPr id="11" name="Text Box 12"/>
          <p:cNvSpPr txBox="1">
            <a:spLocks noChangeArrowheads="1"/>
          </p:cNvSpPr>
          <p:nvPr/>
        </p:nvSpPr>
        <p:spPr bwMode="auto">
          <a:xfrm>
            <a:off x="4008439" y="3184526"/>
            <a:ext cx="5762625" cy="760413"/>
          </a:xfrm>
          <a:prstGeom prst="rect">
            <a:avLst/>
          </a:prstGeom>
          <a:solidFill>
            <a:srgbClr val="0149A1"/>
          </a:solidFill>
          <a:ln>
            <a:noFill/>
          </a:ln>
          <a:effectLst>
            <a:outerShdw dist="53882"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tIns="72000" bIns="72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sz="2000">
                <a:solidFill>
                  <a:schemeClr val="bg1"/>
                </a:solidFill>
                <a:cs typeface="Arial" panose="020B0604020202020204" pitchFamily="34" charset="0"/>
              </a:rPr>
              <a:t>Eingebauter Stromerzeuger (Leistung mindestens 22 kVA)</a:t>
            </a:r>
          </a:p>
        </p:txBody>
      </p:sp>
      <p:sp>
        <p:nvSpPr>
          <p:cNvPr id="12" name="Text Box 12"/>
          <p:cNvSpPr txBox="1">
            <a:spLocks noChangeArrowheads="1"/>
          </p:cNvSpPr>
          <p:nvPr/>
        </p:nvSpPr>
        <p:spPr bwMode="auto">
          <a:xfrm>
            <a:off x="4008439" y="4110039"/>
            <a:ext cx="5762625" cy="452437"/>
          </a:xfrm>
          <a:prstGeom prst="rect">
            <a:avLst/>
          </a:prstGeom>
          <a:solidFill>
            <a:srgbClr val="0149A1"/>
          </a:solidFill>
          <a:ln>
            <a:noFill/>
          </a:ln>
          <a:effectLst>
            <a:outerShdw dist="53882"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tIns="72000" bIns="7200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sz="2000">
                <a:solidFill>
                  <a:schemeClr val="bg1"/>
                </a:solidFill>
                <a:cs typeface="Arial" panose="020B0604020202020204" pitchFamily="34" charset="0"/>
              </a:rPr>
              <a:t>Lichtmast mit zwei Flutlichtstrahlern</a:t>
            </a:r>
          </a:p>
        </p:txBody>
      </p:sp>
      <p:sp>
        <p:nvSpPr>
          <p:cNvPr id="13" name="Rechteck 12"/>
          <p:cNvSpPr>
            <a:spLocks noChangeArrowheads="1"/>
          </p:cNvSpPr>
          <p:nvPr/>
        </p:nvSpPr>
        <p:spPr bwMode="auto">
          <a:xfrm>
            <a:off x="4079876" y="4803776"/>
            <a:ext cx="5688013"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latin typeface="Arial" panose="020B0604020202020204" pitchFamily="34" charset="0"/>
                <a:cs typeface="Arial" panose="020B0604020202020204" pitchFamily="34" charset="0"/>
              </a:rPr>
              <a:t>Der Betrieb von maschineller Zugeinrichtung, Stromerzeuger und Flutlichtstrahler muss gleichzeitig möglich sein.</a:t>
            </a:r>
          </a:p>
        </p:txBody>
      </p:sp>
    </p:spTree>
    <p:extLst>
      <p:ext uri="{BB962C8B-B14F-4D97-AF65-F5344CB8AC3E}">
        <p14:creationId xmlns:p14="http://schemas.microsoft.com/office/powerpoint/2010/main" val="3405222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6"/>
          <p:cNvSpPr>
            <a:spLocks noGrp="1"/>
          </p:cNvSpPr>
          <p:nvPr>
            <p:ph type="title"/>
          </p:nvPr>
        </p:nvSpPr>
        <p:spPr>
          <a:xfrm>
            <a:off x="0" y="365125"/>
            <a:ext cx="11353800" cy="4998727"/>
          </a:xfrm>
        </p:spPr>
        <p:txBody>
          <a:bodyPr/>
          <a:lstStyle/>
          <a:p>
            <a:endParaRPr lang="de-DE" altLang="de-DE" dirty="0"/>
          </a:p>
        </p:txBody>
      </p:sp>
      <p:sp>
        <p:nvSpPr>
          <p:cNvPr id="18" name="Inhaltsplatzhalter 17"/>
          <p:cNvSpPr>
            <a:spLocks noGrp="1"/>
          </p:cNvSpPr>
          <p:nvPr>
            <p:ph sz="quarter" idx="10"/>
          </p:nvPr>
        </p:nvSpPr>
        <p:spPr>
          <a:xfrm>
            <a:off x="3505065" y="807432"/>
            <a:ext cx="6769100" cy="1144587"/>
          </a:xfrm>
        </p:spPr>
        <p:txBody>
          <a:bodyPr rtlCol="0"/>
          <a:lstStyle/>
          <a:p>
            <a:pPr marL="0" indent="0">
              <a:defRPr/>
            </a:pPr>
            <a:r>
              <a:rPr lang="de-DE" i="1" dirty="0"/>
              <a:t>Daraus leiten wir folgendes für Feuerwehrfahrzeug ab!</a:t>
            </a:r>
          </a:p>
        </p:txBody>
      </p:sp>
      <p:grpSp>
        <p:nvGrpSpPr>
          <p:cNvPr id="2" name="Gruppieren 38"/>
          <p:cNvGrpSpPr>
            <a:grpSpLocks/>
          </p:cNvGrpSpPr>
          <p:nvPr/>
        </p:nvGrpSpPr>
        <p:grpSpPr bwMode="auto">
          <a:xfrm>
            <a:off x="2672304" y="2466935"/>
            <a:ext cx="6484396" cy="2547431"/>
            <a:chOff x="1148303" y="1387745"/>
            <a:chExt cx="6484396" cy="2547677"/>
          </a:xfrm>
        </p:grpSpPr>
        <p:sp>
          <p:nvSpPr>
            <p:cNvPr id="16" name="Text Box 13"/>
            <p:cNvSpPr txBox="1">
              <a:spLocks noChangeArrowheads="1"/>
            </p:cNvSpPr>
            <p:nvPr/>
          </p:nvSpPr>
          <p:spPr bwMode="auto">
            <a:xfrm>
              <a:off x="1511299" y="1688436"/>
              <a:ext cx="6121400" cy="2246986"/>
            </a:xfrm>
            <a:prstGeom prst="rect">
              <a:avLst/>
            </a:prstGeom>
            <a:solidFill>
              <a:srgbClr val="E60000">
                <a:alpha val="50195"/>
              </a:srgbClr>
            </a:solidFill>
            <a:ln w="9525">
              <a:noFill/>
              <a:miter lim="800000"/>
              <a:headEnd/>
              <a:tailEnd/>
            </a:ln>
            <a:effectLst/>
          </p:spPr>
          <p:txBody>
            <a:bodyPr lIns="720000">
              <a:spAutoFit/>
            </a:bodyPr>
            <a:lstStyle/>
            <a:p>
              <a:pPr eaLnBrk="0" hangingPunct="0">
                <a:defRPr/>
              </a:pPr>
              <a:r>
                <a:rPr lang="de-DE" sz="2000" b="1" dirty="0">
                  <a:cs typeface="Arial" pitchFamily="34" charset="0"/>
                </a:rPr>
                <a:t>Sie sind – entsprechend für ihren </a:t>
              </a:r>
              <a:r>
                <a:rPr lang="de-DE" sz="2000" b="1" dirty="0" err="1">
                  <a:cs typeface="Arial" pitchFamily="34" charset="0"/>
                </a:rPr>
                <a:t>vorge-sehenen</a:t>
              </a:r>
              <a:r>
                <a:rPr lang="de-DE" sz="2000" b="1" dirty="0">
                  <a:cs typeface="Arial" pitchFamily="34" charset="0"/>
                </a:rPr>
                <a:t> Verwendungszweck – zur Aufnahme</a:t>
              </a:r>
            </a:p>
            <a:p>
              <a:pPr marL="285750" indent="-285750">
                <a:buFont typeface="Arial" pitchFamily="34" charset="0"/>
                <a:buChar char="–"/>
                <a:defRPr/>
              </a:pPr>
              <a:r>
                <a:rPr lang="de-DE" sz="2000" b="1" dirty="0">
                  <a:cs typeface="Arial" pitchFamily="34" charset="0"/>
                </a:rPr>
                <a:t>der Besatzung,</a:t>
              </a:r>
            </a:p>
            <a:p>
              <a:pPr marL="285750" indent="-285750">
                <a:buFont typeface="Arial" pitchFamily="34" charset="0"/>
                <a:buChar char="–"/>
                <a:defRPr/>
              </a:pPr>
              <a:r>
                <a:rPr lang="de-DE" sz="2000" b="1" dirty="0">
                  <a:cs typeface="Arial" pitchFamily="34" charset="0"/>
                </a:rPr>
                <a:t>der feuerwehrtechnischen und zusätzlichen Beladung sowie</a:t>
              </a:r>
            </a:p>
            <a:p>
              <a:pPr marL="285750" indent="-285750">
                <a:buFont typeface="Arial" pitchFamily="34" charset="0"/>
                <a:buChar char="–"/>
                <a:defRPr/>
              </a:pPr>
              <a:r>
                <a:rPr lang="de-DE" sz="2000" b="1" dirty="0">
                  <a:cs typeface="Arial" pitchFamily="34" charset="0"/>
                </a:rPr>
                <a:t>der Lösch- und sonstigen Einsatzmittel</a:t>
              </a:r>
            </a:p>
            <a:p>
              <a:pPr marL="285750" indent="-285750">
                <a:defRPr/>
              </a:pPr>
              <a:r>
                <a:rPr lang="de-DE" sz="2000" b="1" dirty="0">
                  <a:cs typeface="Arial" pitchFamily="34" charset="0"/>
                </a:rPr>
                <a:t>	eingerichtet.</a:t>
              </a:r>
            </a:p>
          </p:txBody>
        </p:sp>
        <p:grpSp>
          <p:nvGrpSpPr>
            <p:cNvPr id="10252" name="Gruppieren 37"/>
            <p:cNvGrpSpPr>
              <a:grpSpLocks/>
            </p:cNvGrpSpPr>
            <p:nvPr/>
          </p:nvGrpSpPr>
          <p:grpSpPr bwMode="auto">
            <a:xfrm>
              <a:off x="1148303" y="1387745"/>
              <a:ext cx="647700" cy="881063"/>
              <a:chOff x="1148303" y="1387745"/>
              <a:chExt cx="647700" cy="881063"/>
            </a:xfrm>
          </p:grpSpPr>
          <p:sp>
            <p:nvSpPr>
              <p:cNvPr id="10253" name="Oval 17"/>
              <p:cNvSpPr>
                <a:spLocks noChangeArrowheads="1"/>
              </p:cNvSpPr>
              <p:nvPr/>
            </p:nvSpPr>
            <p:spPr bwMode="auto">
              <a:xfrm>
                <a:off x="1148303" y="1619520"/>
                <a:ext cx="647700" cy="649288"/>
              </a:xfrm>
              <a:prstGeom prst="ellipse">
                <a:avLst/>
              </a:pr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de-DE" altLang="de-DE"/>
              </a:p>
            </p:txBody>
          </p:sp>
          <p:pic>
            <p:nvPicPr>
              <p:cNvPr id="10254" name="Picture 18" descr="maennchen-fuer-Boll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8303" y="1387745"/>
                <a:ext cx="2873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Line 19"/>
              <p:cNvSpPr>
                <a:spLocks noChangeShapeType="1"/>
              </p:cNvSpPr>
              <p:nvPr/>
            </p:nvSpPr>
            <p:spPr bwMode="auto">
              <a:xfrm>
                <a:off x="1331911" y="1860940"/>
                <a:ext cx="358775" cy="0"/>
              </a:xfrm>
              <a:prstGeom prst="line">
                <a:avLst/>
              </a:prstGeom>
              <a:noFill/>
              <a:ln w="889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e-DE" dirty="0"/>
              </a:p>
            </p:txBody>
          </p:sp>
        </p:grpSp>
      </p:grpSp>
    </p:spTree>
    <p:extLst>
      <p:ext uri="{BB962C8B-B14F-4D97-AF65-F5344CB8AC3E}">
        <p14:creationId xmlns:p14="http://schemas.microsoft.com/office/powerpoint/2010/main" val="2366974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6"/>
          <p:cNvSpPr>
            <a:spLocks noGrp="1"/>
          </p:cNvSpPr>
          <p:nvPr>
            <p:ph type="title"/>
          </p:nvPr>
        </p:nvSpPr>
        <p:spPr>
          <a:xfrm>
            <a:off x="1253764" y="365125"/>
            <a:ext cx="10100035" cy="596409"/>
          </a:xfrm>
        </p:spPr>
        <p:txBody>
          <a:bodyPr>
            <a:normAutofit fontScale="90000"/>
          </a:bodyPr>
          <a:lstStyle/>
          <a:p>
            <a:pPr eaLnBrk="1" hangingPunct="1"/>
            <a:endParaRPr lang="de-DE" altLang="de-DE" dirty="0"/>
          </a:p>
        </p:txBody>
      </p:sp>
      <p:sp>
        <p:nvSpPr>
          <p:cNvPr id="14339" name="Inhaltsplatzhalter 17"/>
          <p:cNvSpPr>
            <a:spLocks noGrp="1"/>
          </p:cNvSpPr>
          <p:nvPr>
            <p:ph sz="quarter" idx="10"/>
          </p:nvPr>
        </p:nvSpPr>
        <p:spPr>
          <a:xfrm>
            <a:off x="1847851" y="774700"/>
            <a:ext cx="8424863" cy="431800"/>
          </a:xfrm>
        </p:spPr>
        <p:txBody>
          <a:bodyPr/>
          <a:lstStyle/>
          <a:p>
            <a:pPr eaLnBrk="1" hangingPunct="1">
              <a:spcBef>
                <a:spcPct val="50000"/>
              </a:spcBef>
            </a:pPr>
            <a:r>
              <a:rPr lang="de-DE" altLang="de-DE"/>
              <a:t>Rüstfahrzeug</a:t>
            </a:r>
          </a:p>
        </p:txBody>
      </p:sp>
      <p:sp>
        <p:nvSpPr>
          <p:cNvPr id="14340" name="Textfeld 5"/>
          <p:cNvSpPr txBox="1">
            <a:spLocks noChangeArrowheads="1"/>
          </p:cNvSpPr>
          <p:nvPr/>
        </p:nvSpPr>
        <p:spPr bwMode="auto">
          <a:xfrm>
            <a:off x="6527800" y="6497638"/>
            <a:ext cx="34559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de-DE" altLang="de-DE" sz="1000" b="1">
                <a:solidFill>
                  <a:schemeClr val="bg1"/>
                </a:solidFill>
                <a:latin typeface="Arial" panose="020B0604020202020204" pitchFamily="34" charset="0"/>
                <a:cs typeface="Arial" panose="020B0604020202020204" pitchFamily="34" charset="0"/>
              </a:rPr>
              <a:t>Quelle: Iveco Magirus Brandschutztechnik GmbH</a:t>
            </a:r>
          </a:p>
        </p:txBody>
      </p:sp>
      <p:pic>
        <p:nvPicPr>
          <p:cNvPr id="14341" name="Picture 2" descr="E:\Bildmaterial Iveco Magirus\RW_.JPG"/>
          <p:cNvPicPr>
            <a:picLocks noChangeAspect="1" noChangeArrowheads="1"/>
          </p:cNvPicPr>
          <p:nvPr/>
        </p:nvPicPr>
        <p:blipFill>
          <a:blip r:embed="rId2">
            <a:extLst>
              <a:ext uri="{28A0092B-C50C-407E-A947-70E740481C1C}">
                <a14:useLocalDpi xmlns:a14="http://schemas.microsoft.com/office/drawing/2010/main" val="0"/>
              </a:ext>
            </a:extLst>
          </a:blip>
          <a:srcRect t="6438" b="3577"/>
          <a:stretch>
            <a:fillRect/>
          </a:stretch>
        </p:blipFill>
        <p:spPr bwMode="auto">
          <a:xfrm>
            <a:off x="631596" y="1300900"/>
            <a:ext cx="9188679" cy="4752240"/>
          </a:xfrm>
          <a:prstGeom prst="rect">
            <a:avLst/>
          </a:prstGeom>
          <a:noFill/>
          <a:ln>
            <a:noFill/>
          </a:ln>
          <a:effectLst>
            <a:outerShdw dist="53340" dir="2700000" algn="tl"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3168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6"/>
          <p:cNvSpPr>
            <a:spLocks noGrp="1"/>
          </p:cNvSpPr>
          <p:nvPr>
            <p:ph type="title"/>
          </p:nvPr>
        </p:nvSpPr>
        <p:spPr>
          <a:xfrm>
            <a:off x="876692" y="365125"/>
            <a:ext cx="10477107" cy="2211387"/>
          </a:xfrm>
        </p:spPr>
        <p:txBody>
          <a:bodyPr/>
          <a:lstStyle/>
          <a:p>
            <a:pPr eaLnBrk="1" hangingPunct="1"/>
            <a:endParaRPr lang="de-DE" altLang="de-DE" dirty="0"/>
          </a:p>
        </p:txBody>
      </p:sp>
      <p:sp>
        <p:nvSpPr>
          <p:cNvPr id="9219" name="Inhaltsplatzhalter 17"/>
          <p:cNvSpPr>
            <a:spLocks noGrp="1"/>
          </p:cNvSpPr>
          <p:nvPr>
            <p:ph sz="quarter" idx="10"/>
          </p:nvPr>
        </p:nvSpPr>
        <p:spPr>
          <a:xfrm>
            <a:off x="1847851" y="774700"/>
            <a:ext cx="8424863" cy="431800"/>
          </a:xfrm>
        </p:spPr>
        <p:txBody>
          <a:bodyPr/>
          <a:lstStyle/>
          <a:p>
            <a:r>
              <a:rPr lang="de-DE" altLang="de-DE" dirty="0"/>
              <a:t>Der Funkverkehr </a:t>
            </a:r>
          </a:p>
        </p:txBody>
      </p:sp>
      <p:sp>
        <p:nvSpPr>
          <p:cNvPr id="6" name="Text Box 12"/>
          <p:cNvSpPr txBox="1">
            <a:spLocks noChangeArrowheads="1"/>
          </p:cNvSpPr>
          <p:nvPr/>
        </p:nvSpPr>
        <p:spPr bwMode="auto">
          <a:xfrm>
            <a:off x="3216276" y="2319339"/>
            <a:ext cx="5762625" cy="1684337"/>
          </a:xfrm>
          <a:prstGeom prst="rect">
            <a:avLst/>
          </a:prstGeom>
          <a:solidFill>
            <a:srgbClr val="0149A1"/>
          </a:solidFill>
          <a:ln>
            <a:noFill/>
          </a:ln>
          <a:effectLst>
            <a:outerShdw dist="53882"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tIns="72000" bIns="72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de-DE" altLang="de-DE" sz="2000">
                <a:solidFill>
                  <a:schemeClr val="bg1"/>
                </a:solidFill>
                <a:cs typeface="Arial" panose="020B0604020202020204" pitchFamily="34" charset="0"/>
              </a:rPr>
              <a:t>Um bei Einsätzen einen reibungslosen Funksprechverkehr – auch über die Grenzen von Gemeinden oder Landkreisen – zu gewähr-leisten, gibt es ein einheitliches Schema für Funkrufnamen. </a:t>
            </a:r>
          </a:p>
        </p:txBody>
      </p:sp>
      <p:sp>
        <p:nvSpPr>
          <p:cNvPr id="7" name="Text Box 12"/>
          <p:cNvSpPr txBox="1">
            <a:spLocks noChangeArrowheads="1"/>
          </p:cNvSpPr>
          <p:nvPr/>
        </p:nvSpPr>
        <p:spPr bwMode="auto">
          <a:xfrm>
            <a:off x="3216276" y="4281488"/>
            <a:ext cx="5762625" cy="760412"/>
          </a:xfrm>
          <a:prstGeom prst="rect">
            <a:avLst/>
          </a:prstGeom>
          <a:solidFill>
            <a:srgbClr val="0149A1"/>
          </a:solidFill>
          <a:ln>
            <a:noFill/>
          </a:ln>
          <a:effectLst>
            <a:outerShdw dist="53882"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tIns="72000" bIns="72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de-DE" altLang="de-DE" sz="2000">
                <a:solidFill>
                  <a:schemeClr val="bg1"/>
                </a:solidFill>
                <a:cs typeface="Arial" panose="020B0604020202020204" pitchFamily="34" charset="0"/>
              </a:rPr>
              <a:t>Dieses Schema wurde den Bundesländern empfohlen.</a:t>
            </a:r>
          </a:p>
        </p:txBody>
      </p:sp>
    </p:spTree>
    <p:extLst>
      <p:ext uri="{BB962C8B-B14F-4D97-AF65-F5344CB8AC3E}">
        <p14:creationId xmlns:p14="http://schemas.microsoft.com/office/powerpoint/2010/main" val="509346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6"/>
          <p:cNvSpPr>
            <a:spLocks noGrp="1"/>
          </p:cNvSpPr>
          <p:nvPr>
            <p:ph type="title"/>
          </p:nvPr>
        </p:nvSpPr>
        <p:spPr>
          <a:xfrm>
            <a:off x="1008668" y="365125"/>
            <a:ext cx="10345132" cy="7336574"/>
          </a:xfrm>
        </p:spPr>
        <p:txBody>
          <a:bodyPr/>
          <a:lstStyle/>
          <a:p>
            <a:pPr eaLnBrk="1" hangingPunct="1"/>
            <a:endParaRPr lang="de-DE" altLang="de-DE" dirty="0"/>
          </a:p>
        </p:txBody>
      </p:sp>
      <p:sp>
        <p:nvSpPr>
          <p:cNvPr id="10243" name="Inhaltsplatzhalter 17"/>
          <p:cNvSpPr>
            <a:spLocks noGrp="1"/>
          </p:cNvSpPr>
          <p:nvPr>
            <p:ph sz="quarter" idx="10"/>
          </p:nvPr>
        </p:nvSpPr>
        <p:spPr>
          <a:xfrm>
            <a:off x="1847851" y="774700"/>
            <a:ext cx="8424863" cy="431800"/>
          </a:xfrm>
        </p:spPr>
        <p:txBody>
          <a:bodyPr/>
          <a:lstStyle/>
          <a:p>
            <a:r>
              <a:rPr lang="de-DE" altLang="de-DE" dirty="0"/>
              <a:t>Der Funkverkehr </a:t>
            </a:r>
          </a:p>
        </p:txBody>
      </p:sp>
      <p:sp>
        <p:nvSpPr>
          <p:cNvPr id="6" name="Textfeld 19"/>
          <p:cNvSpPr txBox="1">
            <a:spLocks noChangeArrowheads="1"/>
          </p:cNvSpPr>
          <p:nvPr/>
        </p:nvSpPr>
        <p:spPr bwMode="auto">
          <a:xfrm>
            <a:off x="3765550" y="1341438"/>
            <a:ext cx="6129338" cy="368300"/>
          </a:xfrm>
          <a:prstGeom prst="rect">
            <a:avLst/>
          </a:prstGeom>
          <a:solidFill>
            <a:srgbClr val="0149A1"/>
          </a:solidFill>
          <a:ln w="19050">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de-DE" altLang="de-DE" sz="1800" b="1">
                <a:solidFill>
                  <a:schemeClr val="bg1"/>
                </a:solidFill>
                <a:latin typeface="Arial" panose="020B0604020202020204" pitchFamily="34" charset="0"/>
                <a:cs typeface="Arial" panose="020B0604020202020204" pitchFamily="34" charset="0"/>
              </a:rPr>
              <a:t>Zusammensetzung der Funkrufnamen</a:t>
            </a:r>
          </a:p>
        </p:txBody>
      </p:sp>
      <p:sp>
        <p:nvSpPr>
          <p:cNvPr id="53" name="Text Box 13"/>
          <p:cNvSpPr txBox="1">
            <a:spLocks noChangeArrowheads="1"/>
          </p:cNvSpPr>
          <p:nvPr/>
        </p:nvSpPr>
        <p:spPr bwMode="auto">
          <a:xfrm>
            <a:off x="3775076" y="4111625"/>
            <a:ext cx="59213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1700" b="1">
                <a:latin typeface="Arial" panose="020B0604020202020204" pitchFamily="34" charset="0"/>
                <a:cs typeface="Arial" panose="020B0604020202020204" pitchFamily="34" charset="0"/>
              </a:rPr>
              <a:t>Beispiel:</a:t>
            </a:r>
          </a:p>
          <a:p>
            <a:pPr>
              <a:spcBef>
                <a:spcPct val="0"/>
              </a:spcBef>
              <a:buFontTx/>
              <a:buNone/>
            </a:pPr>
            <a:r>
              <a:rPr lang="de-DE" altLang="de-DE" sz="1700" b="1">
                <a:latin typeface="Arial" panose="020B0604020202020204" pitchFamily="34" charset="0"/>
                <a:cs typeface="Arial" panose="020B0604020202020204" pitchFamily="34" charset="0"/>
              </a:rPr>
              <a:t>Florian Erft 2/10/4</a:t>
            </a:r>
          </a:p>
          <a:p>
            <a:pPr>
              <a:spcBef>
                <a:spcPct val="0"/>
              </a:spcBef>
              <a:buFontTx/>
              <a:buNone/>
            </a:pPr>
            <a:r>
              <a:rPr lang="de-DE" altLang="de-DE" sz="1700" b="1">
                <a:latin typeface="Arial" panose="020B0604020202020204" pitchFamily="34" charset="0"/>
                <a:cs typeface="Arial" panose="020B0604020202020204" pitchFamily="34" charset="0"/>
              </a:rPr>
              <a:t>(Florian Erft Stadt Bergheim [2] / KdoW [10] / </a:t>
            </a:r>
            <a:br>
              <a:rPr lang="de-DE" altLang="de-DE" sz="1700" b="1">
                <a:latin typeface="Arial" panose="020B0604020202020204" pitchFamily="34" charset="0"/>
                <a:cs typeface="Arial" panose="020B0604020202020204" pitchFamily="34" charset="0"/>
              </a:rPr>
            </a:br>
            <a:r>
              <a:rPr lang="de-DE" altLang="de-DE" sz="1700" b="1">
                <a:latin typeface="Arial" panose="020B0604020202020204" pitchFamily="34" charset="0"/>
                <a:cs typeface="Arial" panose="020B0604020202020204" pitchFamily="34" charset="0"/>
              </a:rPr>
              <a:t>Wache Glessen [4])</a:t>
            </a:r>
          </a:p>
        </p:txBody>
      </p:sp>
      <p:graphicFrame>
        <p:nvGraphicFramePr>
          <p:cNvPr id="28" name="Tabelle 27"/>
          <p:cNvGraphicFramePr>
            <a:graphicFrameLocks noGrp="1"/>
          </p:cNvGraphicFramePr>
          <p:nvPr/>
        </p:nvGraphicFramePr>
        <p:xfrm>
          <a:off x="3767139" y="1716088"/>
          <a:ext cx="6129337" cy="639996"/>
        </p:xfrm>
        <a:graphic>
          <a:graphicData uri="http://schemas.openxmlformats.org/drawingml/2006/table">
            <a:tbl>
              <a:tblPr firstRow="1" bandRow="1">
                <a:tableStyleId>{5C22544A-7EE6-4342-B048-85BDC9FD1C3A}</a:tableStyleId>
              </a:tblPr>
              <a:tblGrid>
                <a:gridCol w="3048111">
                  <a:extLst>
                    <a:ext uri="{9D8B030D-6E8A-4147-A177-3AD203B41FA5}">
                      <a16:colId xmlns:a16="http://schemas.microsoft.com/office/drawing/2014/main" val="20000"/>
                    </a:ext>
                  </a:extLst>
                </a:gridCol>
                <a:gridCol w="3081226">
                  <a:extLst>
                    <a:ext uri="{9D8B030D-6E8A-4147-A177-3AD203B41FA5}">
                      <a16:colId xmlns:a16="http://schemas.microsoft.com/office/drawing/2014/main" val="20001"/>
                    </a:ext>
                  </a:extLst>
                </a:gridCol>
              </a:tblGrid>
              <a:tr h="639762">
                <a:tc>
                  <a:txBody>
                    <a:bodyPr/>
                    <a:lstStyle/>
                    <a:p>
                      <a:pPr algn="ctr"/>
                      <a:r>
                        <a:rPr lang="de-DE" sz="1800" b="1" dirty="0">
                          <a:solidFill>
                            <a:schemeClr val="tx1"/>
                          </a:solidFill>
                          <a:latin typeface="Arial" pitchFamily="34" charset="0"/>
                          <a:cs typeface="Arial" pitchFamily="34" charset="0"/>
                        </a:rPr>
                        <a:t>FLORIAN</a:t>
                      </a:r>
                      <a:endParaRPr lang="de-DE" sz="1800" b="1" dirty="0">
                        <a:solidFill>
                          <a:schemeClr val="tx1"/>
                        </a:solidFill>
                      </a:endParaRPr>
                    </a:p>
                  </a:txBody>
                  <a:tcPr marL="91443" marR="91443" marT="45678" marB="456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800" b="1" dirty="0">
                          <a:solidFill>
                            <a:schemeClr val="tx1"/>
                          </a:solidFill>
                          <a:latin typeface="Arial" pitchFamily="34" charset="0"/>
                          <a:cs typeface="Arial" pitchFamily="34" charset="0"/>
                        </a:rPr>
                        <a:t>Kennwort für die Feuerwehr</a:t>
                      </a:r>
                    </a:p>
                  </a:txBody>
                  <a:tcPr marL="91443" marR="91443" marT="45678" marB="456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29" name="Tabelle 28"/>
          <p:cNvGraphicFramePr>
            <a:graphicFrameLocks noGrp="1"/>
          </p:cNvGraphicFramePr>
          <p:nvPr/>
        </p:nvGraphicFramePr>
        <p:xfrm>
          <a:off x="3767139" y="2354263"/>
          <a:ext cx="6129337" cy="639996"/>
        </p:xfrm>
        <a:graphic>
          <a:graphicData uri="http://schemas.openxmlformats.org/drawingml/2006/table">
            <a:tbl>
              <a:tblPr firstRow="1" bandRow="1">
                <a:tableStyleId>{5C22544A-7EE6-4342-B048-85BDC9FD1C3A}</a:tableStyleId>
              </a:tblPr>
              <a:tblGrid>
                <a:gridCol w="3048111">
                  <a:extLst>
                    <a:ext uri="{9D8B030D-6E8A-4147-A177-3AD203B41FA5}">
                      <a16:colId xmlns:a16="http://schemas.microsoft.com/office/drawing/2014/main" val="20000"/>
                    </a:ext>
                  </a:extLst>
                </a:gridCol>
                <a:gridCol w="3081226">
                  <a:extLst>
                    <a:ext uri="{9D8B030D-6E8A-4147-A177-3AD203B41FA5}">
                      <a16:colId xmlns:a16="http://schemas.microsoft.com/office/drawing/2014/main" val="20001"/>
                    </a:ext>
                  </a:extLst>
                </a:gridCol>
              </a:tblGrid>
              <a:tr h="639762">
                <a:tc>
                  <a:txBody>
                    <a:bodyPr/>
                    <a:lstStyle/>
                    <a:p>
                      <a:pPr algn="ctr"/>
                      <a:r>
                        <a:rPr lang="de-DE" sz="1800" b="1" dirty="0">
                          <a:solidFill>
                            <a:schemeClr val="tx1"/>
                          </a:solidFill>
                          <a:latin typeface="Arial" pitchFamily="34" charset="0"/>
                          <a:cs typeface="Arial" pitchFamily="34" charset="0"/>
                        </a:rPr>
                        <a:t>Musterstadt</a:t>
                      </a:r>
                    </a:p>
                  </a:txBody>
                  <a:tcPr marL="91443" marR="91443" marT="45678" marB="456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de-DE" sz="1800" b="1" dirty="0">
                          <a:solidFill>
                            <a:schemeClr val="tx1"/>
                          </a:solidFill>
                          <a:latin typeface="Arial" pitchFamily="34" charset="0"/>
                          <a:cs typeface="Arial" pitchFamily="34" charset="0"/>
                        </a:rPr>
                        <a:t>Name der kreisfreien Stadt oder des Landkreises</a:t>
                      </a:r>
                    </a:p>
                  </a:txBody>
                  <a:tcPr marL="91443" marR="91443" marT="45678" marB="456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30" name="Tabelle 29"/>
          <p:cNvGraphicFramePr>
            <a:graphicFrameLocks noGrp="1"/>
          </p:cNvGraphicFramePr>
          <p:nvPr/>
        </p:nvGraphicFramePr>
        <p:xfrm>
          <a:off x="3767139" y="2992438"/>
          <a:ext cx="6129337" cy="639996"/>
        </p:xfrm>
        <a:graphic>
          <a:graphicData uri="http://schemas.openxmlformats.org/drawingml/2006/table">
            <a:tbl>
              <a:tblPr firstRow="1" bandRow="1">
                <a:tableStyleId>{5C22544A-7EE6-4342-B048-85BDC9FD1C3A}</a:tableStyleId>
              </a:tblPr>
              <a:tblGrid>
                <a:gridCol w="3048111">
                  <a:extLst>
                    <a:ext uri="{9D8B030D-6E8A-4147-A177-3AD203B41FA5}">
                      <a16:colId xmlns:a16="http://schemas.microsoft.com/office/drawing/2014/main" val="20000"/>
                    </a:ext>
                  </a:extLst>
                </a:gridCol>
                <a:gridCol w="3081226">
                  <a:extLst>
                    <a:ext uri="{9D8B030D-6E8A-4147-A177-3AD203B41FA5}">
                      <a16:colId xmlns:a16="http://schemas.microsoft.com/office/drawing/2014/main" val="20001"/>
                    </a:ext>
                  </a:extLst>
                </a:gridCol>
              </a:tblGrid>
              <a:tr h="639762">
                <a:tc>
                  <a:txBody>
                    <a:bodyPr/>
                    <a:lstStyle/>
                    <a:p>
                      <a:pPr algn="ctr"/>
                      <a:r>
                        <a:rPr lang="de-DE" sz="1800" b="1" dirty="0">
                          <a:solidFill>
                            <a:schemeClr val="tx1"/>
                          </a:solidFill>
                          <a:latin typeface="Arial" pitchFamily="34" charset="0"/>
                          <a:cs typeface="Arial" pitchFamily="34" charset="0"/>
                        </a:rPr>
                        <a:t>1. Teilkennzahl</a:t>
                      </a:r>
                    </a:p>
                  </a:txBody>
                  <a:tcPr marL="91443" marR="91443" marT="45678" marB="456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de-DE" sz="1800" b="1" dirty="0">
                          <a:solidFill>
                            <a:schemeClr val="tx1"/>
                          </a:solidFill>
                          <a:latin typeface="Arial" pitchFamily="34" charset="0"/>
                          <a:cs typeface="Arial" pitchFamily="34" charset="0"/>
                        </a:rPr>
                        <a:t>Standort (Gemeinde, Feuerwache, Abteilung)</a:t>
                      </a:r>
                    </a:p>
                  </a:txBody>
                  <a:tcPr marL="91443" marR="91443" marT="45678" marB="456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31" name="Tabelle 30"/>
          <p:cNvGraphicFramePr>
            <a:graphicFrameLocks noGrp="1"/>
          </p:cNvGraphicFramePr>
          <p:nvPr/>
        </p:nvGraphicFramePr>
        <p:xfrm>
          <a:off x="3767139" y="3630614"/>
          <a:ext cx="6129337" cy="369887"/>
        </p:xfrm>
        <a:graphic>
          <a:graphicData uri="http://schemas.openxmlformats.org/drawingml/2006/table">
            <a:tbl>
              <a:tblPr firstRow="1" bandRow="1">
                <a:tableStyleId>{5C22544A-7EE6-4342-B048-85BDC9FD1C3A}</a:tableStyleId>
              </a:tblPr>
              <a:tblGrid>
                <a:gridCol w="3048111">
                  <a:extLst>
                    <a:ext uri="{9D8B030D-6E8A-4147-A177-3AD203B41FA5}">
                      <a16:colId xmlns:a16="http://schemas.microsoft.com/office/drawing/2014/main" val="20000"/>
                    </a:ext>
                  </a:extLst>
                </a:gridCol>
                <a:gridCol w="3081226">
                  <a:extLst>
                    <a:ext uri="{9D8B030D-6E8A-4147-A177-3AD203B41FA5}">
                      <a16:colId xmlns:a16="http://schemas.microsoft.com/office/drawing/2014/main" val="20001"/>
                    </a:ext>
                  </a:extLst>
                </a:gridCol>
              </a:tblGrid>
              <a:tr h="369887">
                <a:tc>
                  <a:txBody>
                    <a:bodyPr/>
                    <a:lstStyle/>
                    <a:p>
                      <a:pPr algn="ctr"/>
                      <a:r>
                        <a:rPr lang="de-DE" sz="1800" b="1" dirty="0">
                          <a:solidFill>
                            <a:schemeClr val="tx1"/>
                          </a:solidFill>
                          <a:latin typeface="Arial" pitchFamily="34" charset="0"/>
                          <a:cs typeface="Arial" pitchFamily="34" charset="0"/>
                        </a:rPr>
                        <a:t>2. Teilkennzahl</a:t>
                      </a:r>
                    </a:p>
                  </a:txBody>
                  <a:tcPr marL="91443" marR="91443" marT="45603" marB="45603">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de-DE" sz="1800" b="1" dirty="0">
                          <a:solidFill>
                            <a:schemeClr val="tx1"/>
                          </a:solidFill>
                          <a:latin typeface="Arial" pitchFamily="34" charset="0"/>
                          <a:cs typeface="Arial" pitchFamily="34" charset="0"/>
                        </a:rPr>
                        <a:t>Art des Fahrzeugs</a:t>
                      </a:r>
                    </a:p>
                  </a:txBody>
                  <a:tcPr marL="91443" marR="91443" marT="45603" marB="45603">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bl>
          </a:graphicData>
        </a:graphic>
      </p:graphicFrame>
      <p:sp>
        <p:nvSpPr>
          <p:cNvPr id="32" name="Text Box 13"/>
          <p:cNvSpPr txBox="1">
            <a:spLocks noChangeArrowheads="1"/>
          </p:cNvSpPr>
          <p:nvPr/>
        </p:nvSpPr>
        <p:spPr bwMode="auto">
          <a:xfrm>
            <a:off x="3775075" y="5321300"/>
            <a:ext cx="6497638"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1700" b="1">
                <a:latin typeface="Arial" panose="020B0604020202020204" pitchFamily="34" charset="0"/>
                <a:cs typeface="Arial" panose="020B0604020202020204" pitchFamily="34" charset="0"/>
              </a:rPr>
              <a:t>Hinweis:</a:t>
            </a:r>
          </a:p>
          <a:p>
            <a:pPr>
              <a:spcBef>
                <a:spcPct val="0"/>
              </a:spcBef>
              <a:buFontTx/>
              <a:buNone/>
            </a:pPr>
            <a:r>
              <a:rPr lang="de-DE" altLang="de-DE" sz="1700" b="1">
                <a:latin typeface="Arial" panose="020B0604020202020204" pitchFamily="34" charset="0"/>
                <a:cs typeface="Arial" panose="020B0604020202020204" pitchFamily="34" charset="0"/>
              </a:rPr>
              <a:t>In den einzelnen Bundesländern kann es zu unter-schiedlichen Belegungen der Teilkennzahlen kommen!</a:t>
            </a:r>
          </a:p>
        </p:txBody>
      </p:sp>
    </p:spTree>
    <p:extLst>
      <p:ext uri="{BB962C8B-B14F-4D97-AF65-F5344CB8AC3E}">
        <p14:creationId xmlns:p14="http://schemas.microsoft.com/office/powerpoint/2010/main" val="1767175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3"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1BCFB1-FABA-4A52-878C-E731B0EE4728}"/>
              </a:ext>
            </a:extLst>
          </p:cNvPr>
          <p:cNvSpPr>
            <a:spLocks noGrp="1"/>
          </p:cNvSpPr>
          <p:nvPr>
            <p:ph type="title"/>
          </p:nvPr>
        </p:nvSpPr>
        <p:spPr>
          <a:xfrm>
            <a:off x="1986091" y="1447800"/>
            <a:ext cx="6553200" cy="609600"/>
          </a:xfrm>
        </p:spPr>
        <p:txBody>
          <a:bodyPr/>
          <a:lstStyle/>
          <a:p>
            <a:r>
              <a:rPr lang="de-DE" b="1" u="sng" dirty="0"/>
              <a:t>Besatzungen</a:t>
            </a:r>
          </a:p>
        </p:txBody>
      </p:sp>
      <p:sp>
        <p:nvSpPr>
          <p:cNvPr id="3" name="Inhaltsplatzhalter 2">
            <a:extLst>
              <a:ext uri="{FF2B5EF4-FFF2-40B4-BE49-F238E27FC236}">
                <a16:creationId xmlns:a16="http://schemas.microsoft.com/office/drawing/2014/main" id="{0011610B-BDAB-4919-A60C-EFD73250B3F0}"/>
              </a:ext>
            </a:extLst>
          </p:cNvPr>
          <p:cNvSpPr>
            <a:spLocks noGrp="1"/>
          </p:cNvSpPr>
          <p:nvPr>
            <p:ph idx="1"/>
          </p:nvPr>
        </p:nvSpPr>
        <p:spPr>
          <a:xfrm>
            <a:off x="1844407" y="2321394"/>
            <a:ext cx="2550410" cy="3241206"/>
          </a:xfrm>
        </p:spPr>
        <p:txBody>
          <a:bodyPr/>
          <a:lstStyle/>
          <a:p>
            <a:pPr marL="285750" indent="-285750">
              <a:buFontTx/>
              <a:buChar char="-"/>
            </a:pPr>
            <a:r>
              <a:rPr lang="de-DE" dirty="0"/>
              <a:t>Selbstständiger Trupp</a:t>
            </a:r>
          </a:p>
          <a:p>
            <a:r>
              <a:rPr lang="de-DE" dirty="0"/>
              <a:t>     1/2/</a:t>
            </a:r>
            <a:r>
              <a:rPr lang="de-DE" u="sng" dirty="0"/>
              <a:t>3</a:t>
            </a:r>
          </a:p>
          <a:p>
            <a:endParaRPr lang="de-DE" dirty="0"/>
          </a:p>
          <a:p>
            <a:pPr marL="285750" indent="-285750">
              <a:buFontTx/>
              <a:buChar char="-"/>
            </a:pPr>
            <a:r>
              <a:rPr lang="de-DE" dirty="0"/>
              <a:t>Staffel</a:t>
            </a:r>
          </a:p>
          <a:p>
            <a:r>
              <a:rPr lang="de-DE" dirty="0"/>
              <a:t>      1/5/</a:t>
            </a:r>
            <a:r>
              <a:rPr lang="de-DE" u="sng" dirty="0"/>
              <a:t>6</a:t>
            </a:r>
          </a:p>
          <a:p>
            <a:endParaRPr lang="de-DE" dirty="0"/>
          </a:p>
          <a:p>
            <a:endParaRPr lang="de-DE" dirty="0"/>
          </a:p>
          <a:p>
            <a:pPr marL="285750" indent="-285750">
              <a:buFontTx/>
              <a:buChar char="-"/>
            </a:pPr>
            <a:r>
              <a:rPr lang="de-DE" dirty="0"/>
              <a:t>Gruppe</a:t>
            </a:r>
          </a:p>
          <a:p>
            <a:r>
              <a:rPr lang="de-DE" dirty="0"/>
              <a:t>     1/8/</a:t>
            </a:r>
            <a:r>
              <a:rPr lang="de-DE" u="sng" dirty="0"/>
              <a:t>9</a:t>
            </a:r>
          </a:p>
        </p:txBody>
      </p:sp>
      <p:grpSp>
        <p:nvGrpSpPr>
          <p:cNvPr id="32" name="Gruppieren 31">
            <a:extLst>
              <a:ext uri="{FF2B5EF4-FFF2-40B4-BE49-F238E27FC236}">
                <a16:creationId xmlns:a16="http://schemas.microsoft.com/office/drawing/2014/main" id="{7ED6C3BC-CF30-4AFE-B764-24256B108A9D}"/>
              </a:ext>
            </a:extLst>
          </p:cNvPr>
          <p:cNvGrpSpPr/>
          <p:nvPr/>
        </p:nvGrpSpPr>
        <p:grpSpPr>
          <a:xfrm>
            <a:off x="5038344" y="2321394"/>
            <a:ext cx="1466576" cy="609600"/>
            <a:chOff x="3514344" y="2321394"/>
            <a:chExt cx="1466576" cy="609600"/>
          </a:xfrm>
        </p:grpSpPr>
        <p:pic>
          <p:nvPicPr>
            <p:cNvPr id="5" name="Grafik 4">
              <a:extLst>
                <a:ext uri="{FF2B5EF4-FFF2-40B4-BE49-F238E27FC236}">
                  <a16:creationId xmlns:a16="http://schemas.microsoft.com/office/drawing/2014/main" id="{AA4E39F1-61D8-4DCE-BCCA-C501822B6F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14344" y="2321394"/>
              <a:ext cx="441960" cy="609600"/>
            </a:xfrm>
            <a:prstGeom prst="rect">
              <a:avLst/>
            </a:prstGeom>
          </p:spPr>
        </p:pic>
        <p:pic>
          <p:nvPicPr>
            <p:cNvPr id="7" name="Grafik 6">
              <a:extLst>
                <a:ext uri="{FF2B5EF4-FFF2-40B4-BE49-F238E27FC236}">
                  <a16:creationId xmlns:a16="http://schemas.microsoft.com/office/drawing/2014/main" id="{D0770F07-44D6-44BA-B065-8BEC43A9EC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21483" y="2321394"/>
              <a:ext cx="441960" cy="609600"/>
            </a:xfrm>
            <a:prstGeom prst="rect">
              <a:avLst/>
            </a:prstGeom>
          </p:spPr>
        </p:pic>
        <p:pic>
          <p:nvPicPr>
            <p:cNvPr id="9" name="Grafik 8">
              <a:extLst>
                <a:ext uri="{FF2B5EF4-FFF2-40B4-BE49-F238E27FC236}">
                  <a16:creationId xmlns:a16="http://schemas.microsoft.com/office/drawing/2014/main" id="{E365BBF3-74CE-4EC8-BB4C-309073C5EB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38960" y="2321394"/>
              <a:ext cx="441960" cy="609600"/>
            </a:xfrm>
            <a:prstGeom prst="rect">
              <a:avLst/>
            </a:prstGeom>
          </p:spPr>
        </p:pic>
      </p:grpSp>
      <p:grpSp>
        <p:nvGrpSpPr>
          <p:cNvPr id="33" name="Gruppieren 32">
            <a:extLst>
              <a:ext uri="{FF2B5EF4-FFF2-40B4-BE49-F238E27FC236}">
                <a16:creationId xmlns:a16="http://schemas.microsoft.com/office/drawing/2014/main" id="{AF72CC01-3AF0-4BAF-B66D-414A01E023CE}"/>
              </a:ext>
            </a:extLst>
          </p:cNvPr>
          <p:cNvGrpSpPr/>
          <p:nvPr/>
        </p:nvGrpSpPr>
        <p:grpSpPr>
          <a:xfrm>
            <a:off x="5056884" y="3196550"/>
            <a:ext cx="2002260" cy="1243669"/>
            <a:chOff x="3532884" y="3196549"/>
            <a:chExt cx="2002260" cy="1243669"/>
          </a:xfrm>
        </p:grpSpPr>
        <p:pic>
          <p:nvPicPr>
            <p:cNvPr id="10" name="Grafik 9">
              <a:extLst>
                <a:ext uri="{FF2B5EF4-FFF2-40B4-BE49-F238E27FC236}">
                  <a16:creationId xmlns:a16="http://schemas.microsoft.com/office/drawing/2014/main" id="{FD3FCD56-42BA-41D7-9641-468093BDD1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32884" y="3196549"/>
              <a:ext cx="440735" cy="607911"/>
            </a:xfrm>
            <a:prstGeom prst="rect">
              <a:avLst/>
            </a:prstGeom>
          </p:spPr>
        </p:pic>
        <p:pic>
          <p:nvPicPr>
            <p:cNvPr id="11" name="Grafik 10">
              <a:extLst>
                <a:ext uri="{FF2B5EF4-FFF2-40B4-BE49-F238E27FC236}">
                  <a16:creationId xmlns:a16="http://schemas.microsoft.com/office/drawing/2014/main" id="{7761C108-AAB9-4AC3-A55B-B496D22003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21483" y="3196550"/>
              <a:ext cx="440735" cy="607911"/>
            </a:xfrm>
            <a:prstGeom prst="rect">
              <a:avLst/>
            </a:prstGeom>
          </p:spPr>
        </p:pic>
        <p:pic>
          <p:nvPicPr>
            <p:cNvPr id="14" name="Grafik 13">
              <a:extLst>
                <a:ext uri="{FF2B5EF4-FFF2-40B4-BE49-F238E27FC236}">
                  <a16:creationId xmlns:a16="http://schemas.microsoft.com/office/drawing/2014/main" id="{9813C267-4192-4F1A-9A20-EB72B153C35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57945" y="3196549"/>
              <a:ext cx="440736" cy="609600"/>
            </a:xfrm>
            <a:prstGeom prst="rect">
              <a:avLst/>
            </a:prstGeom>
          </p:spPr>
        </p:pic>
        <p:pic>
          <p:nvPicPr>
            <p:cNvPr id="15" name="Grafik 14">
              <a:extLst>
                <a:ext uri="{FF2B5EF4-FFF2-40B4-BE49-F238E27FC236}">
                  <a16:creationId xmlns:a16="http://schemas.microsoft.com/office/drawing/2014/main" id="{E27656E7-AEC7-4222-A9EF-D73089593E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69071" y="3830618"/>
              <a:ext cx="440736" cy="609600"/>
            </a:xfrm>
            <a:prstGeom prst="rect">
              <a:avLst/>
            </a:prstGeom>
          </p:spPr>
        </p:pic>
        <p:pic>
          <p:nvPicPr>
            <p:cNvPr id="16" name="Grafik 15">
              <a:extLst>
                <a:ext uri="{FF2B5EF4-FFF2-40B4-BE49-F238E27FC236}">
                  <a16:creationId xmlns:a16="http://schemas.microsoft.com/office/drawing/2014/main" id="{E1FF1454-06B0-4640-A40C-2EEA4E90AE9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94408" y="3196550"/>
              <a:ext cx="440736" cy="609600"/>
            </a:xfrm>
            <a:prstGeom prst="rect">
              <a:avLst/>
            </a:prstGeom>
          </p:spPr>
        </p:pic>
        <p:pic>
          <p:nvPicPr>
            <p:cNvPr id="17" name="Grafik 16">
              <a:extLst>
                <a:ext uri="{FF2B5EF4-FFF2-40B4-BE49-F238E27FC236}">
                  <a16:creationId xmlns:a16="http://schemas.microsoft.com/office/drawing/2014/main" id="{626E4B2B-3D8C-407F-965F-BE0EAF446C8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94408" y="3830618"/>
              <a:ext cx="440736" cy="609600"/>
            </a:xfrm>
            <a:prstGeom prst="rect">
              <a:avLst/>
            </a:prstGeom>
          </p:spPr>
        </p:pic>
      </p:grpSp>
      <p:grpSp>
        <p:nvGrpSpPr>
          <p:cNvPr id="34" name="Gruppieren 33">
            <a:extLst>
              <a:ext uri="{FF2B5EF4-FFF2-40B4-BE49-F238E27FC236}">
                <a16:creationId xmlns:a16="http://schemas.microsoft.com/office/drawing/2014/main" id="{F59E5BA5-A177-47FF-87C3-876AB0D8CD3D}"/>
              </a:ext>
            </a:extLst>
          </p:cNvPr>
          <p:cNvGrpSpPr/>
          <p:nvPr/>
        </p:nvGrpSpPr>
        <p:grpSpPr>
          <a:xfrm>
            <a:off x="5056884" y="4793962"/>
            <a:ext cx="2586587" cy="1255331"/>
            <a:chOff x="3532883" y="4793961"/>
            <a:chExt cx="2586587" cy="1255331"/>
          </a:xfrm>
        </p:grpSpPr>
        <p:pic>
          <p:nvPicPr>
            <p:cNvPr id="12" name="Grafik 11">
              <a:extLst>
                <a:ext uri="{FF2B5EF4-FFF2-40B4-BE49-F238E27FC236}">
                  <a16:creationId xmlns:a16="http://schemas.microsoft.com/office/drawing/2014/main" id="{240F2E91-2CA5-47C3-AA77-AFDC7F897EF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69347" y="5441382"/>
              <a:ext cx="440735" cy="607910"/>
            </a:xfrm>
            <a:prstGeom prst="rect">
              <a:avLst/>
            </a:prstGeom>
          </p:spPr>
        </p:pic>
        <p:pic>
          <p:nvPicPr>
            <p:cNvPr id="24" name="Grafik 23">
              <a:extLst>
                <a:ext uri="{FF2B5EF4-FFF2-40B4-BE49-F238E27FC236}">
                  <a16:creationId xmlns:a16="http://schemas.microsoft.com/office/drawing/2014/main" id="{55869755-A24D-4BDD-AAA8-D39BEC6105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32883" y="4813148"/>
              <a:ext cx="440735" cy="607911"/>
            </a:xfrm>
            <a:prstGeom prst="rect">
              <a:avLst/>
            </a:prstGeom>
          </p:spPr>
        </p:pic>
        <p:pic>
          <p:nvPicPr>
            <p:cNvPr id="25" name="Grafik 24">
              <a:extLst>
                <a:ext uri="{FF2B5EF4-FFF2-40B4-BE49-F238E27FC236}">
                  <a16:creationId xmlns:a16="http://schemas.microsoft.com/office/drawing/2014/main" id="{74DE4839-33F3-4BCB-ABD3-1C3991C2ACD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69347" y="4802290"/>
              <a:ext cx="440735" cy="607911"/>
            </a:xfrm>
            <a:prstGeom prst="rect">
              <a:avLst/>
            </a:prstGeom>
          </p:spPr>
        </p:pic>
        <p:pic>
          <p:nvPicPr>
            <p:cNvPr id="26" name="Grafik 25">
              <a:extLst>
                <a:ext uri="{FF2B5EF4-FFF2-40B4-BE49-F238E27FC236}">
                  <a16:creationId xmlns:a16="http://schemas.microsoft.com/office/drawing/2014/main" id="{B9FF02A1-3982-4901-8F28-683F63140B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05809" y="4802289"/>
              <a:ext cx="440736" cy="609600"/>
            </a:xfrm>
            <a:prstGeom prst="rect">
              <a:avLst/>
            </a:prstGeom>
          </p:spPr>
        </p:pic>
        <p:pic>
          <p:nvPicPr>
            <p:cNvPr id="27" name="Grafik 26">
              <a:extLst>
                <a:ext uri="{FF2B5EF4-FFF2-40B4-BE49-F238E27FC236}">
                  <a16:creationId xmlns:a16="http://schemas.microsoft.com/office/drawing/2014/main" id="{C3CDC266-A880-4374-9B25-3D0EFCAA5E7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16935" y="5436358"/>
              <a:ext cx="440736" cy="609600"/>
            </a:xfrm>
            <a:prstGeom prst="rect">
              <a:avLst/>
            </a:prstGeom>
          </p:spPr>
        </p:pic>
        <p:pic>
          <p:nvPicPr>
            <p:cNvPr id="28" name="Grafik 27">
              <a:extLst>
                <a:ext uri="{FF2B5EF4-FFF2-40B4-BE49-F238E27FC236}">
                  <a16:creationId xmlns:a16="http://schemas.microsoft.com/office/drawing/2014/main" id="{7BDE5C29-7924-4ACB-9FBF-D15A2129B72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42272" y="4802290"/>
              <a:ext cx="440736" cy="609600"/>
            </a:xfrm>
            <a:prstGeom prst="rect">
              <a:avLst/>
            </a:prstGeom>
          </p:spPr>
        </p:pic>
        <p:pic>
          <p:nvPicPr>
            <p:cNvPr id="29" name="Grafik 28">
              <a:extLst>
                <a:ext uri="{FF2B5EF4-FFF2-40B4-BE49-F238E27FC236}">
                  <a16:creationId xmlns:a16="http://schemas.microsoft.com/office/drawing/2014/main" id="{12F8A8AA-1B63-49F7-974B-A11847E6D58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42272" y="5436358"/>
              <a:ext cx="440736" cy="609600"/>
            </a:xfrm>
            <a:prstGeom prst="rect">
              <a:avLst/>
            </a:prstGeom>
          </p:spPr>
        </p:pic>
        <p:pic>
          <p:nvPicPr>
            <p:cNvPr id="30" name="Grafik 29">
              <a:extLst>
                <a:ext uri="{FF2B5EF4-FFF2-40B4-BE49-F238E27FC236}">
                  <a16:creationId xmlns:a16="http://schemas.microsoft.com/office/drawing/2014/main" id="{42DE9E57-E354-498A-AE89-BEA33EA5C9B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78734" y="4793961"/>
              <a:ext cx="440735" cy="607910"/>
            </a:xfrm>
            <a:prstGeom prst="rect">
              <a:avLst/>
            </a:prstGeom>
          </p:spPr>
        </p:pic>
        <p:pic>
          <p:nvPicPr>
            <p:cNvPr id="31" name="Grafik 30">
              <a:extLst>
                <a:ext uri="{FF2B5EF4-FFF2-40B4-BE49-F238E27FC236}">
                  <a16:creationId xmlns:a16="http://schemas.microsoft.com/office/drawing/2014/main" id="{9D2A9F57-0335-4F71-8120-B1816F2FD08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78735" y="5441382"/>
              <a:ext cx="440735" cy="607910"/>
            </a:xfrm>
            <a:prstGeom prst="rect">
              <a:avLst/>
            </a:prstGeom>
          </p:spPr>
        </p:pic>
      </p:grpSp>
    </p:spTree>
    <p:custDataLst>
      <p:tags r:id="rId1"/>
    </p:custDataLst>
    <p:extLst>
      <p:ext uri="{BB962C8B-B14F-4D97-AF65-F5344CB8AC3E}">
        <p14:creationId xmlns:p14="http://schemas.microsoft.com/office/powerpoint/2010/main" val="99806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1BCFB1-FABA-4A52-878C-E731B0EE4728}"/>
              </a:ext>
            </a:extLst>
          </p:cNvPr>
          <p:cNvSpPr>
            <a:spLocks noGrp="1"/>
          </p:cNvSpPr>
          <p:nvPr>
            <p:ph type="title"/>
          </p:nvPr>
        </p:nvSpPr>
        <p:spPr>
          <a:xfrm>
            <a:off x="526753" y="1028094"/>
            <a:ext cx="8737600" cy="298088"/>
          </a:xfrm>
        </p:spPr>
        <p:txBody>
          <a:bodyPr/>
          <a:lstStyle/>
          <a:p>
            <a:r>
              <a:rPr lang="de-DE" b="1" dirty="0"/>
              <a:t>Löschmittel</a:t>
            </a:r>
          </a:p>
        </p:txBody>
      </p:sp>
      <p:sp>
        <p:nvSpPr>
          <p:cNvPr id="3" name="Inhaltsplatzhalter 2">
            <a:extLst>
              <a:ext uri="{FF2B5EF4-FFF2-40B4-BE49-F238E27FC236}">
                <a16:creationId xmlns:a16="http://schemas.microsoft.com/office/drawing/2014/main" id="{0011610B-BDAB-4919-A60C-EFD73250B3F0}"/>
              </a:ext>
            </a:extLst>
          </p:cNvPr>
          <p:cNvSpPr>
            <a:spLocks noGrp="1"/>
          </p:cNvSpPr>
          <p:nvPr>
            <p:ph idx="1"/>
          </p:nvPr>
        </p:nvSpPr>
        <p:spPr>
          <a:xfrm>
            <a:off x="1844407" y="1639229"/>
            <a:ext cx="8352928" cy="4382059"/>
          </a:xfrm>
        </p:spPr>
        <p:txBody>
          <a:bodyPr/>
          <a:lstStyle/>
          <a:p>
            <a:pPr marL="285750" indent="-285750">
              <a:buFont typeface="Arial" panose="020B0604020202020204" pitchFamily="34" charset="0"/>
              <a:buChar char="•"/>
            </a:pPr>
            <a:r>
              <a:rPr lang="de-DE" dirty="0"/>
              <a:t>Wasser</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Schaummittel</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Pulver</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Kohlendioxid</a:t>
            </a:r>
          </a:p>
        </p:txBody>
      </p:sp>
      <p:pic>
        <p:nvPicPr>
          <p:cNvPr id="5" name="Grafik 4">
            <a:extLst>
              <a:ext uri="{FF2B5EF4-FFF2-40B4-BE49-F238E27FC236}">
                <a16:creationId xmlns:a16="http://schemas.microsoft.com/office/drawing/2014/main" id="{5E5A47BE-FA25-49E4-8C3C-ECCE9B722F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6267" y="935884"/>
            <a:ext cx="1984450" cy="1793752"/>
          </a:xfrm>
          <a:prstGeom prst="rect">
            <a:avLst/>
          </a:prstGeom>
        </p:spPr>
      </p:pic>
      <p:pic>
        <p:nvPicPr>
          <p:cNvPr id="6" name="Grafik 5">
            <a:extLst>
              <a:ext uri="{FF2B5EF4-FFF2-40B4-BE49-F238E27FC236}">
                <a16:creationId xmlns:a16="http://schemas.microsoft.com/office/drawing/2014/main" id="{471CC25D-7544-41A5-9A94-884AFFFDAA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41101" y="3467844"/>
            <a:ext cx="2196379" cy="1378892"/>
          </a:xfrm>
          <a:prstGeom prst="rect">
            <a:avLst/>
          </a:prstGeom>
        </p:spPr>
      </p:pic>
      <p:pic>
        <p:nvPicPr>
          <p:cNvPr id="7" name="Grafik 6">
            <a:extLst>
              <a:ext uri="{FF2B5EF4-FFF2-40B4-BE49-F238E27FC236}">
                <a16:creationId xmlns:a16="http://schemas.microsoft.com/office/drawing/2014/main" id="{559BA5A2-2D16-4D0F-B713-77E400A086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67405" y="2729636"/>
            <a:ext cx="2680261" cy="1277667"/>
          </a:xfrm>
          <a:prstGeom prst="rect">
            <a:avLst/>
          </a:prstGeom>
        </p:spPr>
      </p:pic>
      <p:grpSp>
        <p:nvGrpSpPr>
          <p:cNvPr id="10" name="Gruppieren 9">
            <a:extLst>
              <a:ext uri="{FF2B5EF4-FFF2-40B4-BE49-F238E27FC236}">
                <a16:creationId xmlns:a16="http://schemas.microsoft.com/office/drawing/2014/main" id="{5B7EC1F6-5D99-45DE-AD55-16E522C4F258}"/>
              </a:ext>
            </a:extLst>
          </p:cNvPr>
          <p:cNvGrpSpPr/>
          <p:nvPr/>
        </p:nvGrpSpPr>
        <p:grpSpPr>
          <a:xfrm>
            <a:off x="9210613" y="4796624"/>
            <a:ext cx="2981387" cy="1378892"/>
            <a:chOff x="5524597" y="4830538"/>
            <a:chExt cx="2981387" cy="1378892"/>
          </a:xfrm>
        </p:grpSpPr>
        <p:pic>
          <p:nvPicPr>
            <p:cNvPr id="8" name="Grafik 7">
              <a:extLst>
                <a:ext uri="{FF2B5EF4-FFF2-40B4-BE49-F238E27FC236}">
                  <a16:creationId xmlns:a16="http://schemas.microsoft.com/office/drawing/2014/main" id="{ED3F5194-501B-41BD-A21C-0C7BC9F700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24597" y="4830538"/>
              <a:ext cx="2981387" cy="1378892"/>
            </a:xfrm>
            <a:prstGeom prst="rect">
              <a:avLst/>
            </a:prstGeom>
          </p:spPr>
        </p:pic>
        <p:sp>
          <p:nvSpPr>
            <p:cNvPr id="9" name="Textfeld 8">
              <a:extLst>
                <a:ext uri="{FF2B5EF4-FFF2-40B4-BE49-F238E27FC236}">
                  <a16:creationId xmlns:a16="http://schemas.microsoft.com/office/drawing/2014/main" id="{6278A1F1-A2E3-4D31-8569-3C66A7AB5E2C}"/>
                </a:ext>
              </a:extLst>
            </p:cNvPr>
            <p:cNvSpPr txBox="1"/>
            <p:nvPr/>
          </p:nvSpPr>
          <p:spPr>
            <a:xfrm>
              <a:off x="6660232" y="5351983"/>
              <a:ext cx="1080120" cy="369332"/>
            </a:xfrm>
            <a:prstGeom prst="rect">
              <a:avLst/>
            </a:prstGeom>
            <a:noFill/>
          </p:spPr>
          <p:txBody>
            <a:bodyPr wrap="square" rtlCol="0">
              <a:spAutoFit/>
            </a:bodyPr>
            <a:lstStyle/>
            <a:p>
              <a:pPr defTabSz="457200"/>
              <a:r>
                <a:rPr lang="de-DE" dirty="0">
                  <a:solidFill>
                    <a:prstClr val="black"/>
                  </a:solidFill>
                  <a:latin typeface="Impact" panose="020B0806030902050204" pitchFamily="34" charset="0"/>
                </a:rPr>
                <a:t>CO</a:t>
              </a:r>
              <a:r>
                <a:rPr lang="de-DE" dirty="0">
                  <a:solidFill>
                    <a:prstClr val="black"/>
                  </a:solidFill>
                  <a:latin typeface="Impact" panose="020B0806030902050204" pitchFamily="34" charset="0"/>
                  <a:cs typeface="Times New Roman" panose="02020603050405020304" pitchFamily="18" charset="0"/>
                </a:rPr>
                <a:t>₂</a:t>
              </a:r>
              <a:endParaRPr lang="de-DE" dirty="0">
                <a:solidFill>
                  <a:prstClr val="black"/>
                </a:solidFill>
                <a:latin typeface="Impact" panose="020B0806030902050204" pitchFamily="34" charset="0"/>
              </a:endParaRPr>
            </a:p>
          </p:txBody>
        </p:sp>
      </p:grpSp>
    </p:spTree>
    <p:custDataLst>
      <p:tags r:id="rId1"/>
    </p:custDataLst>
    <p:extLst>
      <p:ext uri="{BB962C8B-B14F-4D97-AF65-F5344CB8AC3E}">
        <p14:creationId xmlns:p14="http://schemas.microsoft.com/office/powerpoint/2010/main" val="292512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1BCFB1-FABA-4A52-878C-E731B0EE4728}"/>
              </a:ext>
            </a:extLst>
          </p:cNvPr>
          <p:cNvSpPr>
            <a:spLocks noGrp="1"/>
          </p:cNvSpPr>
          <p:nvPr>
            <p:ph type="title"/>
          </p:nvPr>
        </p:nvSpPr>
        <p:spPr>
          <a:xfrm>
            <a:off x="627125" y="1098579"/>
            <a:ext cx="8737600" cy="609600"/>
          </a:xfrm>
        </p:spPr>
        <p:txBody>
          <a:bodyPr/>
          <a:lstStyle/>
          <a:p>
            <a:r>
              <a:rPr lang="de-DE" b="1" dirty="0"/>
              <a:t>Aggregate und festinstallierte Ausrüstung</a:t>
            </a:r>
          </a:p>
        </p:txBody>
      </p:sp>
      <p:sp>
        <p:nvSpPr>
          <p:cNvPr id="3" name="Inhaltsplatzhalter 2">
            <a:extLst>
              <a:ext uri="{FF2B5EF4-FFF2-40B4-BE49-F238E27FC236}">
                <a16:creationId xmlns:a16="http://schemas.microsoft.com/office/drawing/2014/main" id="{0011610B-BDAB-4919-A60C-EFD73250B3F0}"/>
              </a:ext>
            </a:extLst>
          </p:cNvPr>
          <p:cNvSpPr>
            <a:spLocks noGrp="1"/>
          </p:cNvSpPr>
          <p:nvPr>
            <p:ph idx="1"/>
          </p:nvPr>
        </p:nvSpPr>
        <p:spPr>
          <a:xfrm>
            <a:off x="1844407" y="2438400"/>
            <a:ext cx="8352928" cy="3438872"/>
          </a:xfrm>
        </p:spPr>
        <p:txBody>
          <a:bodyPr/>
          <a:lstStyle/>
          <a:p>
            <a:pPr marL="285750" indent="-285750">
              <a:buFont typeface="Arial" panose="020B0604020202020204" pitchFamily="34" charset="0"/>
              <a:buChar char="•"/>
            </a:pPr>
            <a:r>
              <a:rPr lang="de-DE" dirty="0"/>
              <a:t>Feuerlöschkreiselpumpen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Maschinelle Zugeinrichtung (Seilwinde)</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Festeingebauter Stromerzeuger</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Einsatzstellen Beleuchtung (Lichtmast)</a:t>
            </a:r>
          </a:p>
        </p:txBody>
      </p:sp>
      <p:pic>
        <p:nvPicPr>
          <p:cNvPr id="5" name="Grafik 4">
            <a:extLst>
              <a:ext uri="{FF2B5EF4-FFF2-40B4-BE49-F238E27FC236}">
                <a16:creationId xmlns:a16="http://schemas.microsoft.com/office/drawing/2014/main" id="{6FA741DC-E0D0-4D84-87BE-32B007B4AD3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8062" y="1855706"/>
            <a:ext cx="2381803" cy="1688915"/>
          </a:xfrm>
          <a:prstGeom prst="rect">
            <a:avLst/>
          </a:prstGeom>
        </p:spPr>
      </p:pic>
      <p:pic>
        <p:nvPicPr>
          <p:cNvPr id="7" name="Grafik 6">
            <a:extLst>
              <a:ext uri="{FF2B5EF4-FFF2-40B4-BE49-F238E27FC236}">
                <a16:creationId xmlns:a16="http://schemas.microsoft.com/office/drawing/2014/main" id="{1D3EA654-5808-4F24-811D-7073AEA30CB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93399" y="1138338"/>
            <a:ext cx="3207872" cy="1389917"/>
          </a:xfrm>
          <a:prstGeom prst="rect">
            <a:avLst/>
          </a:prstGeom>
        </p:spPr>
      </p:pic>
      <p:pic>
        <p:nvPicPr>
          <p:cNvPr id="9" name="Grafik 8">
            <a:extLst>
              <a:ext uri="{FF2B5EF4-FFF2-40B4-BE49-F238E27FC236}">
                <a16:creationId xmlns:a16="http://schemas.microsoft.com/office/drawing/2014/main" id="{6E30C2CB-5D4A-4E28-A023-B38DA14DF0B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21608" y="3721227"/>
            <a:ext cx="2451970" cy="2038194"/>
          </a:xfrm>
          <a:prstGeom prst="rect">
            <a:avLst/>
          </a:prstGeom>
        </p:spPr>
      </p:pic>
      <p:pic>
        <p:nvPicPr>
          <p:cNvPr id="11" name="Grafik 10">
            <a:extLst>
              <a:ext uri="{FF2B5EF4-FFF2-40B4-BE49-F238E27FC236}">
                <a16:creationId xmlns:a16="http://schemas.microsoft.com/office/drawing/2014/main" id="{E1A58BD1-9773-4D34-B7F7-04971B92CBC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42782" y="4157836"/>
            <a:ext cx="2141195" cy="1683921"/>
          </a:xfrm>
          <a:prstGeom prst="rect">
            <a:avLst/>
          </a:prstGeom>
        </p:spPr>
      </p:pic>
    </p:spTree>
    <p:custDataLst>
      <p:tags r:id="rId1"/>
    </p:custDataLst>
    <p:extLst>
      <p:ext uri="{BB962C8B-B14F-4D97-AF65-F5344CB8AC3E}">
        <p14:creationId xmlns:p14="http://schemas.microsoft.com/office/powerpoint/2010/main" val="138931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1BCFB1-FABA-4A52-878C-E731B0EE4728}"/>
              </a:ext>
            </a:extLst>
          </p:cNvPr>
          <p:cNvSpPr>
            <a:spLocks noGrp="1"/>
          </p:cNvSpPr>
          <p:nvPr>
            <p:ph type="title"/>
          </p:nvPr>
        </p:nvSpPr>
        <p:spPr/>
        <p:txBody>
          <a:bodyPr/>
          <a:lstStyle/>
          <a:p>
            <a:r>
              <a:rPr lang="de-DE" b="1" dirty="0"/>
              <a:t>Beladung für</a:t>
            </a:r>
          </a:p>
        </p:txBody>
      </p:sp>
      <p:sp>
        <p:nvSpPr>
          <p:cNvPr id="3" name="Inhaltsplatzhalter 2">
            <a:extLst>
              <a:ext uri="{FF2B5EF4-FFF2-40B4-BE49-F238E27FC236}">
                <a16:creationId xmlns:a16="http://schemas.microsoft.com/office/drawing/2014/main" id="{0011610B-BDAB-4919-A60C-EFD73250B3F0}"/>
              </a:ext>
            </a:extLst>
          </p:cNvPr>
          <p:cNvSpPr>
            <a:spLocks noGrp="1"/>
          </p:cNvSpPr>
          <p:nvPr>
            <p:ph idx="1"/>
          </p:nvPr>
        </p:nvSpPr>
        <p:spPr>
          <a:xfrm>
            <a:off x="1844407" y="2438400"/>
            <a:ext cx="8352928" cy="3683620"/>
          </a:xfrm>
        </p:spPr>
        <p:txBody>
          <a:bodyPr/>
          <a:lstStyle/>
          <a:p>
            <a:pPr marL="285750" indent="-285750">
              <a:buFont typeface="Arial" panose="020B0604020202020204" pitchFamily="34" charset="0"/>
              <a:buChar char="•"/>
            </a:pPr>
            <a:r>
              <a:rPr lang="de-DE" dirty="0"/>
              <a:t>Brandbekämpfung</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Technische Hilfeleistung</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Gefahrguteinsätze</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Weiter Aufgaben z.B.  Gerätetransport, Sachlauchwagen, Hubrettungsfahrzeuge </a:t>
            </a:r>
            <a:r>
              <a:rPr lang="de-DE" dirty="0" err="1"/>
              <a:t>u.s.w</a:t>
            </a:r>
            <a:endParaRPr lang="de-DE" dirty="0"/>
          </a:p>
        </p:txBody>
      </p:sp>
      <p:pic>
        <p:nvPicPr>
          <p:cNvPr id="7" name="Grafik 6">
            <a:extLst>
              <a:ext uri="{FF2B5EF4-FFF2-40B4-BE49-F238E27FC236}">
                <a16:creationId xmlns:a16="http://schemas.microsoft.com/office/drawing/2014/main" id="{92F4CB6A-F7A9-4AA1-9F23-E4CB055B83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41176" y="934756"/>
            <a:ext cx="2959390" cy="2174245"/>
          </a:xfrm>
          <a:prstGeom prst="rect">
            <a:avLst/>
          </a:prstGeom>
        </p:spPr>
      </p:pic>
      <p:pic>
        <p:nvPicPr>
          <p:cNvPr id="9" name="Grafik 8">
            <a:extLst>
              <a:ext uri="{FF2B5EF4-FFF2-40B4-BE49-F238E27FC236}">
                <a16:creationId xmlns:a16="http://schemas.microsoft.com/office/drawing/2014/main" id="{93630D43-DE93-4AB2-8CC0-BAEB578F1A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1670" y="934756"/>
            <a:ext cx="3269364" cy="1969429"/>
          </a:xfrm>
          <a:prstGeom prst="rect">
            <a:avLst/>
          </a:prstGeom>
        </p:spPr>
      </p:pic>
      <p:pic>
        <p:nvPicPr>
          <p:cNvPr id="11" name="Grafik 10">
            <a:extLst>
              <a:ext uri="{FF2B5EF4-FFF2-40B4-BE49-F238E27FC236}">
                <a16:creationId xmlns:a16="http://schemas.microsoft.com/office/drawing/2014/main" id="{B74ADECC-2844-4D17-84C5-07ED8BB394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5070751" y="2980384"/>
            <a:ext cx="2174246" cy="2685385"/>
          </a:xfrm>
          <a:prstGeom prst="rect">
            <a:avLst/>
          </a:prstGeom>
        </p:spPr>
      </p:pic>
      <p:pic>
        <p:nvPicPr>
          <p:cNvPr id="13" name="Grafik 12">
            <a:extLst>
              <a:ext uri="{FF2B5EF4-FFF2-40B4-BE49-F238E27FC236}">
                <a16:creationId xmlns:a16="http://schemas.microsoft.com/office/drawing/2014/main" id="{D6A23A73-99AA-42E8-B292-DC8A82EA9F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53819" y="3429000"/>
            <a:ext cx="2599804" cy="1523118"/>
          </a:xfrm>
          <a:prstGeom prst="rect">
            <a:avLst/>
          </a:prstGeom>
        </p:spPr>
      </p:pic>
    </p:spTree>
    <p:custDataLst>
      <p:tags r:id="rId1"/>
    </p:custDataLst>
    <p:extLst>
      <p:ext uri="{BB962C8B-B14F-4D97-AF65-F5344CB8AC3E}">
        <p14:creationId xmlns:p14="http://schemas.microsoft.com/office/powerpoint/2010/main" val="288214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5690BB5D-A50F-487C-B83E-EAD174619AC4}:323"/>
</p:tagLst>
</file>

<file path=ppt/tags/tag10.xml><?xml version="1.0" encoding="utf-8"?>
<p:tagLst xmlns:a="http://schemas.openxmlformats.org/drawingml/2006/main" xmlns:r="http://schemas.openxmlformats.org/officeDocument/2006/relationships" xmlns:p="http://schemas.openxmlformats.org/presentationml/2006/main">
  <p:tag name="GENSWF_SLIDE_UID" val="{6EF21B29-FC4A-4D36-BE4C-F6F1BDB40BFA}:304"/>
</p:tagLst>
</file>

<file path=ppt/tags/tag11.xml><?xml version="1.0" encoding="utf-8"?>
<p:tagLst xmlns:a="http://schemas.openxmlformats.org/drawingml/2006/main" xmlns:r="http://schemas.openxmlformats.org/officeDocument/2006/relationships" xmlns:p="http://schemas.openxmlformats.org/presentationml/2006/main">
  <p:tag name="GENSWF_SLIDE_UID" val="{AEDDE5BD-6433-453D-AE98-87C04E74AE2F}:307"/>
</p:tagLst>
</file>

<file path=ppt/tags/tag12.xml><?xml version="1.0" encoding="utf-8"?>
<p:tagLst xmlns:a="http://schemas.openxmlformats.org/drawingml/2006/main" xmlns:r="http://schemas.openxmlformats.org/officeDocument/2006/relationships" xmlns:p="http://schemas.openxmlformats.org/presentationml/2006/main">
  <p:tag name="GENSWF_SLIDE_UID" val="{A05D5AB1-A2DC-4A75-BA71-D9EF39E1ECB8}:309"/>
</p:tagLst>
</file>

<file path=ppt/tags/tag2.xml><?xml version="1.0" encoding="utf-8"?>
<p:tagLst xmlns:a="http://schemas.openxmlformats.org/drawingml/2006/main" xmlns:r="http://schemas.openxmlformats.org/officeDocument/2006/relationships" xmlns:p="http://schemas.openxmlformats.org/presentationml/2006/main">
  <p:tag name="GENSWF_SLIDE_UID" val="{35D66614-42A8-4D03-8223-A9DC21F3084B}:324"/>
</p:tagLst>
</file>

<file path=ppt/tags/tag3.xml><?xml version="1.0" encoding="utf-8"?>
<p:tagLst xmlns:a="http://schemas.openxmlformats.org/drawingml/2006/main" xmlns:r="http://schemas.openxmlformats.org/officeDocument/2006/relationships" xmlns:p="http://schemas.openxmlformats.org/presentationml/2006/main">
  <p:tag name="GENSWF_SLIDE_UID" val="{CDA25919-DA90-4220-AA46-846D0A15D3B8}:326"/>
</p:tagLst>
</file>

<file path=ppt/tags/tag4.xml><?xml version="1.0" encoding="utf-8"?>
<p:tagLst xmlns:a="http://schemas.openxmlformats.org/drawingml/2006/main" xmlns:r="http://schemas.openxmlformats.org/officeDocument/2006/relationships" xmlns:p="http://schemas.openxmlformats.org/presentationml/2006/main">
  <p:tag name="GENSWF_SLIDE_UID" val="{A9764835-EB56-404E-AF24-8DF4A5D12C5F}:325"/>
</p:tagLst>
</file>

<file path=ppt/tags/tag5.xml><?xml version="1.0" encoding="utf-8"?>
<p:tagLst xmlns:a="http://schemas.openxmlformats.org/drawingml/2006/main" xmlns:r="http://schemas.openxmlformats.org/officeDocument/2006/relationships" xmlns:p="http://schemas.openxmlformats.org/presentationml/2006/main">
  <p:tag name="GENSWF_SLIDE_UID" val="{32EB6016-C3DF-4ECC-9C76-D7913CBFD7A3}:296"/>
</p:tagLst>
</file>

<file path=ppt/tags/tag6.xml><?xml version="1.0" encoding="utf-8"?>
<p:tagLst xmlns:a="http://schemas.openxmlformats.org/drawingml/2006/main" xmlns:r="http://schemas.openxmlformats.org/officeDocument/2006/relationships" xmlns:p="http://schemas.openxmlformats.org/presentationml/2006/main">
  <p:tag name="GENSWF_SLIDE_UID" val="{8D1FD63A-C49B-430C-A69D-3890C963AC46}:298"/>
</p:tagLst>
</file>

<file path=ppt/tags/tag7.xml><?xml version="1.0" encoding="utf-8"?>
<p:tagLst xmlns:a="http://schemas.openxmlformats.org/drawingml/2006/main" xmlns:r="http://schemas.openxmlformats.org/officeDocument/2006/relationships" xmlns:p="http://schemas.openxmlformats.org/presentationml/2006/main">
  <p:tag name="GENSWF_SLIDE_UID" val="{D1099221-5F65-43AB-BD13-BF2699C00CEF}:300"/>
</p:tagLst>
</file>

<file path=ppt/tags/tag8.xml><?xml version="1.0" encoding="utf-8"?>
<p:tagLst xmlns:a="http://schemas.openxmlformats.org/drawingml/2006/main" xmlns:r="http://schemas.openxmlformats.org/officeDocument/2006/relationships" xmlns:p="http://schemas.openxmlformats.org/presentationml/2006/main">
  <p:tag name="GENSWF_SLIDE_UID" val="{A7ECD3FA-1300-4261-B91D-53047681C006}:301"/>
</p:tagLst>
</file>

<file path=ppt/tags/tag9.xml><?xml version="1.0" encoding="utf-8"?>
<p:tagLst xmlns:a="http://schemas.openxmlformats.org/drawingml/2006/main" xmlns:r="http://schemas.openxmlformats.org/officeDocument/2006/relationships" xmlns:p="http://schemas.openxmlformats.org/presentationml/2006/main">
  <p:tag name="GENSWF_SLIDE_UID" val="{86993C01-06DB-4B9B-8136-AD66D09F7427}:3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lien Inha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00624 RU Muster-Präsentation NLBK" id="{D09F790F-6057-4FDF-BA2D-69D9162EF19C}" vid="{5226889E-A30A-42E5-9839-D1189686F3C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29F9038C25C524A99FBE0BC2F98F333" ma:contentTypeVersion="0" ma:contentTypeDescription="Ein neues Dokument erstellen." ma:contentTypeScope="" ma:versionID="0551d4f76ab4d8950c831686eb9c27f5">
  <xsd:schema xmlns:xsd="http://www.w3.org/2001/XMLSchema" xmlns:xs="http://www.w3.org/2001/XMLSchema" xmlns:p="http://schemas.microsoft.com/office/2006/metadata/properties" targetNamespace="http://schemas.microsoft.com/office/2006/metadata/properties" ma:root="true" ma:fieldsID="df7b5bc1abea3a6eee9d75eaf0ff079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EDDAFB-C82B-43BE-ACD6-6E67529EE88D}"/>
</file>

<file path=customXml/itemProps2.xml><?xml version="1.0" encoding="utf-8"?>
<ds:datastoreItem xmlns:ds="http://schemas.openxmlformats.org/officeDocument/2006/customXml" ds:itemID="{967ECFC4-543C-49C6-B568-561C0D033806}"/>
</file>

<file path=customXml/itemProps3.xml><?xml version="1.0" encoding="utf-8"?>
<ds:datastoreItem xmlns:ds="http://schemas.openxmlformats.org/officeDocument/2006/customXml" ds:itemID="{9FD9742E-33F0-4D2C-BB13-78F42C464588}"/>
</file>

<file path=docProps/app.xml><?xml version="1.0" encoding="utf-8"?>
<Properties xmlns="http://schemas.openxmlformats.org/officeDocument/2006/extended-properties" xmlns:vt="http://schemas.openxmlformats.org/officeDocument/2006/docPropsVTypes">
  <TotalTime>0</TotalTime>
  <Words>1868</Words>
  <Application>Microsoft Office PowerPoint</Application>
  <PresentationFormat>Breitbild</PresentationFormat>
  <Paragraphs>349</Paragraphs>
  <Slides>52</Slides>
  <Notes>27</Notes>
  <HiddenSlides>0</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52</vt:i4>
      </vt:variant>
    </vt:vector>
  </HeadingPairs>
  <TitlesOfParts>
    <vt:vector size="63" baseType="lpstr">
      <vt:lpstr>Aharoni</vt:lpstr>
      <vt:lpstr>Arial</vt:lpstr>
      <vt:lpstr>Calibri</vt:lpstr>
      <vt:lpstr>Calibri Light</vt:lpstr>
      <vt:lpstr>Frutiger CE 45 Light</vt:lpstr>
      <vt:lpstr>Frutiger CE 55 Roman</vt:lpstr>
      <vt:lpstr>Impact</vt:lpstr>
      <vt:lpstr>Symbol</vt:lpstr>
      <vt:lpstr>Times New Roman</vt:lpstr>
      <vt:lpstr>Office Theme</vt:lpstr>
      <vt:lpstr>Folien Inhalt</vt:lpstr>
      <vt:lpstr>Fahrzeugkunde MGA</vt:lpstr>
      <vt:lpstr>Historische Einordnung</vt:lpstr>
      <vt:lpstr>Historische Einordnung</vt:lpstr>
      <vt:lpstr>Warum brauchen wir die „roten“ Autos mit den „blauen“ Lampen?</vt:lpstr>
      <vt:lpstr>PowerPoint-Präsentation</vt:lpstr>
      <vt:lpstr>Besatzungen</vt:lpstr>
      <vt:lpstr>Löschmittel</vt:lpstr>
      <vt:lpstr>Aggregate und festinstallierte Ausrüstung</vt:lpstr>
      <vt:lpstr>Beladung für</vt:lpstr>
      <vt:lpstr>PowerPoint-Präsentation</vt:lpstr>
      <vt:lpstr>PowerPoint-Präsentation</vt:lpstr>
      <vt:lpstr>PowerPoint-Präsentation</vt:lpstr>
      <vt:lpstr>PowerPoint-Präsentation</vt:lpstr>
      <vt:lpstr>PowerPoint-Präsentation</vt:lpstr>
      <vt:lpstr>PowerPoint-Präsentation</vt:lpstr>
      <vt:lpstr>Ziel der Normung im Bereich der Feuerwehrfahrzeuge </vt:lpstr>
      <vt:lpstr>Tragkraftspritzenfahrzeug (TSF)     Friedrichshagen / Fuhlen / Wickbolsen / Höfingen / Krückeberg          Pötzen / Friedrichsburg / Rhoden / Rumbeck / Welsede  18-40-XX</vt:lpstr>
      <vt:lpstr>Bensen / Lachem   1/5/6      18-40-XX</vt:lpstr>
      <vt:lpstr>Zersen 1/5/6     18-40-XX</vt:lpstr>
      <vt:lpstr>Tragkraftspritzenfahrzeug Wasser (TSF-W)    Großenwieden / Hadessen / Hemeringen / Barksen 18-41-XX         Segelhorst / Langenfeld</vt:lpstr>
      <vt:lpstr>Löschgruppenfahrzeug 10 LF10    Fischbeck          18-46-30</vt:lpstr>
      <vt:lpstr>Hilfeleistungslöschfahrzeug  HLF 20    Heßlingen / Hessisch Oldendorf   18-48-XX</vt:lpstr>
      <vt:lpstr>Tanklöschfahrzeug 3000 (TLF3000)     Fischbeck / Heßlingen</vt:lpstr>
      <vt:lpstr>Tanklöschfahrzeug 5000 (TLF 5000)mit Hilfeleistungskomponente  Hessisch Oldendorf  18-26-10</vt:lpstr>
      <vt:lpstr>PowerPoint-Präsentation</vt:lpstr>
      <vt:lpstr>KdoW</vt:lpstr>
      <vt:lpstr>Hessisch Oldendorf   18-11-01</vt:lpstr>
      <vt:lpstr>Mehrzweckfahrzeug (MZF)   18-19-12 Großenwieden für MZB</vt:lpstr>
      <vt:lpstr>Hessisch Oldendorf / Fischbeck / Barksen / Welsede / Rumbeck / Hemeringen / Hadessen / Pötzen</vt:lpstr>
      <vt:lpstr>Gerätewagen Logistik  GW-L1          Hessisch Oldendorf  (Gerätewart)        18-69-01</vt:lpstr>
      <vt:lpstr>Gerätewagen Logistik GW-L2      Hessisch Oldendorf  18-68-10</vt:lpstr>
      <vt:lpstr>Fischbeck</vt:lpstr>
      <vt:lpstr>Hessisch Oldendorf</vt:lpstr>
      <vt:lpstr>Großenwieden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ITERGO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Fahrzeugkunde</dc:title>
  <dc:creator>Räffle, Bernd (AGT-ERGO Stamm-88186)</dc:creator>
  <cp:lastModifiedBy>Bernd Räffle</cp:lastModifiedBy>
  <cp:revision>100</cp:revision>
  <dcterms:created xsi:type="dcterms:W3CDTF">2015-01-18T21:28:39Z</dcterms:created>
  <dcterms:modified xsi:type="dcterms:W3CDTF">2026-01-03T10:59:11Z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0x010100F29F9038C25C524A99FBE0BC2F98F333</vt:lpwstr>
  </property>
</Properties>
</file>